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9525" cap="flat">
              <a:solidFill>
                <a:srgbClr val="F9BC00"/>
              </a:solidFill>
              <a:prstDash val="solid"/>
              <a:round/>
            </a:ln>
          </a:left>
          <a:right>
            <a:ln w="9525" cap="flat">
              <a:solidFill>
                <a:srgbClr val="F9BC00"/>
              </a:solidFill>
              <a:prstDash val="solid"/>
              <a:round/>
            </a:ln>
          </a:right>
          <a:top>
            <a:ln w="9525" cap="flat">
              <a:solidFill>
                <a:srgbClr val="F9BC00"/>
              </a:solidFill>
              <a:prstDash val="solid"/>
              <a:round/>
            </a:ln>
          </a:top>
          <a:bottom>
            <a:ln w="9525" cap="flat">
              <a:solidFill>
                <a:srgbClr val="F9BC00"/>
              </a:solidFill>
              <a:prstDash val="solid"/>
              <a:round/>
            </a:ln>
          </a:bottom>
          <a:insideH>
            <a:ln w="9525" cap="flat">
              <a:solidFill>
                <a:srgbClr val="F9BC00"/>
              </a:solidFill>
              <a:prstDash val="solid"/>
              <a:round/>
            </a:ln>
          </a:insideH>
          <a:insideV>
            <a:ln w="9525" cap="flat">
              <a:solidFill>
                <a:srgbClr val="F9BC00"/>
              </a:solidFill>
              <a:prstDash val="solid"/>
              <a:round/>
            </a:ln>
          </a:insideV>
        </a:tcBdr>
        <a:fill>
          <a:solidFill>
            <a:schemeClr val="accent4">
              <a:alpha val="40000"/>
            </a:scheme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9525" cap="flat">
              <a:solidFill>
                <a:srgbClr val="F9BC00"/>
              </a:solidFill>
              <a:prstDash val="solid"/>
              <a:round/>
            </a:ln>
          </a:left>
          <a:right>
            <a:ln w="25400" cap="flat">
              <a:solidFill>
                <a:schemeClr val="accent4"/>
              </a:solidFill>
              <a:prstDash val="solid"/>
              <a:round/>
            </a:ln>
          </a:right>
          <a:top>
            <a:ln w="9525" cap="flat">
              <a:solidFill>
                <a:srgbClr val="F9BC00"/>
              </a:solidFill>
              <a:prstDash val="solid"/>
              <a:round/>
            </a:ln>
          </a:top>
          <a:bottom>
            <a:ln w="9525" cap="flat">
              <a:solidFill>
                <a:srgbClr val="F9BC00"/>
              </a:solidFill>
              <a:prstDash val="solid"/>
              <a:round/>
            </a:ln>
          </a:bottom>
          <a:insideH>
            <a:ln w="9525" cap="flat">
              <a:solidFill>
                <a:srgbClr val="F9BC00"/>
              </a:solidFill>
              <a:prstDash val="solid"/>
              <a:round/>
            </a:ln>
          </a:insideH>
          <a:insideV>
            <a:ln w="9525" cap="flat">
              <a:solidFill>
                <a:srgbClr val="F9BC00"/>
              </a:solidFill>
              <a:prstDash val="solid"/>
              <a:round/>
            </a:ln>
          </a:insideV>
        </a:tcBdr>
        <a:fill>
          <a:solidFill>
            <a:schemeClr val="accent4">
              <a:alpha val="4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25400" cap="flat">
              <a:solidFill>
                <a:schemeClr val="accent4"/>
              </a:solidFill>
              <a:prstDash val="solid"/>
              <a:round/>
            </a:ln>
          </a:top>
          <a:bottom>
            <a:ln w="25400" cap="flat">
              <a:solidFill>
                <a:schemeClr val="accent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F9BC00"/>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4"/>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3" name="Shape 93"/>
          <p:cNvSpPr/>
          <p:nvPr>
            <p:ph type="sldImg"/>
          </p:nvPr>
        </p:nvSpPr>
        <p:spPr>
          <a:xfrm>
            <a:off x="1143000" y="685800"/>
            <a:ext cx="4572000" cy="3429000"/>
          </a:xfrm>
          <a:prstGeom prst="rect">
            <a:avLst/>
          </a:prstGeom>
        </p:spPr>
        <p:txBody>
          <a:bodyPr/>
          <a:lstStyle/>
          <a:p>
            <a:pPr/>
          </a:p>
        </p:txBody>
      </p:sp>
      <p:sp>
        <p:nvSpPr>
          <p:cNvPr id="94" name="Shape 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12" name="Title Text"/>
          <p:cNvSpPr txBox="1"/>
          <p:nvPr>
            <p:ph type="title"/>
          </p:nvPr>
        </p:nvSpPr>
        <p:spPr>
          <a:xfrm>
            <a:off x="1524000" y="1122362"/>
            <a:ext cx="9144000" cy="2387601"/>
          </a:xfrm>
          <a:prstGeom prst="rect">
            <a:avLst/>
          </a:prstGeom>
        </p:spPr>
        <p:txBody>
          <a:bodyPr anchor="b"/>
          <a:lstStyle>
            <a:lvl1pPr algn="ctr">
              <a:defRPr sz="6000">
                <a:solidFill>
                  <a:srgbClr val="000000"/>
                </a:solidFill>
                <a:latin typeface="Calibri Light"/>
                <a:ea typeface="Calibri Light"/>
                <a:cs typeface="Calibri Light"/>
                <a:sym typeface="Calibri Light"/>
              </a:defRPr>
            </a:lvl1pPr>
          </a:lstStyle>
          <a:p>
            <a:pPr/>
            <a:r>
              <a:t>Title Text</a:t>
            </a:r>
          </a:p>
        </p:txBody>
      </p:sp>
      <p:sp>
        <p:nvSpPr>
          <p:cNvPr id="13" name="Body Level One…"/>
          <p:cNvSpPr txBox="1"/>
          <p:nvPr>
            <p:ph type="body" sz="quarter" idx="1"/>
          </p:nvPr>
        </p:nvSpPr>
        <p:spPr>
          <a:xfrm>
            <a:off x="1524000" y="3602037"/>
            <a:ext cx="9144000" cy="1655767"/>
          </a:xfrm>
          <a:prstGeom prst="rect">
            <a:avLst/>
          </a:prstGeom>
        </p:spPr>
        <p:txBody>
          <a:bodyPr/>
          <a:lstStyle>
            <a:lvl1pPr marL="0" indent="0" algn="ctr">
              <a:buSzTx/>
              <a:buFontTx/>
              <a:buNone/>
              <a:defRPr sz="2400">
                <a:solidFill>
                  <a:srgbClr val="000000"/>
                </a:solidFill>
                <a:latin typeface="+mj-lt"/>
                <a:ea typeface="+mj-ea"/>
                <a:cs typeface="+mj-cs"/>
                <a:sym typeface="Calibri"/>
              </a:defRPr>
            </a:lvl1pPr>
            <a:lvl2pPr marL="0" indent="0" algn="ctr">
              <a:buSzTx/>
              <a:buFontTx/>
              <a:buNone/>
              <a:defRPr sz="2400">
                <a:solidFill>
                  <a:srgbClr val="000000"/>
                </a:solidFill>
                <a:latin typeface="+mj-lt"/>
                <a:ea typeface="+mj-ea"/>
                <a:cs typeface="+mj-cs"/>
                <a:sym typeface="Calibri"/>
              </a:defRPr>
            </a:lvl2pPr>
            <a:lvl3pPr marL="0" indent="0" algn="ctr">
              <a:buSzTx/>
              <a:buFontTx/>
              <a:buNone/>
              <a:defRPr sz="2400">
                <a:solidFill>
                  <a:srgbClr val="000000"/>
                </a:solidFill>
                <a:latin typeface="+mj-lt"/>
                <a:ea typeface="+mj-ea"/>
                <a:cs typeface="+mj-cs"/>
                <a:sym typeface="Calibri"/>
              </a:defRPr>
            </a:lvl3pPr>
            <a:lvl4pPr marL="0" indent="0" algn="ctr">
              <a:buSzTx/>
              <a:buFontTx/>
              <a:buNone/>
              <a:defRPr sz="2400">
                <a:solidFill>
                  <a:srgbClr val="000000"/>
                </a:solidFill>
                <a:latin typeface="+mj-lt"/>
                <a:ea typeface="+mj-ea"/>
                <a:cs typeface="+mj-cs"/>
                <a:sym typeface="Calibri"/>
              </a:defRPr>
            </a:lvl4pPr>
            <a:lvl5pPr marL="0" indent="0" algn="ctr">
              <a:buSzTx/>
              <a:buFontTx/>
              <a:buNone/>
              <a:defRPr sz="24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pic>
        <p:nvPicPr>
          <p:cNvPr id="14" name="PPT BG-2020.jpg" descr="PPT BG-2020.jpg"/>
          <p:cNvPicPr>
            <a:picLocks noChangeAspect="1"/>
          </p:cNvPicPr>
          <p:nvPr/>
        </p:nvPicPr>
        <p:blipFill>
          <a:blip r:embed="rId2">
            <a:extLst/>
          </a:blip>
          <a:stretch>
            <a:fillRect/>
          </a:stretch>
        </p:blipFill>
        <p:spPr>
          <a:xfrm>
            <a:off x="-75816" y="-43675"/>
            <a:ext cx="12343632" cy="6945350"/>
          </a:xfrm>
          <a:prstGeom prst="rect">
            <a:avLst/>
          </a:prstGeom>
          <a:ln w="25400">
            <a:solidFill>
              <a:srgbClr val="DDDDDD"/>
            </a:solidFill>
            <a:miter lim="400000"/>
          </a:ln>
        </p:spPr>
      </p:pic>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2" name="Title Text"/>
          <p:cNvSpPr txBox="1"/>
          <p:nvPr>
            <p:ph type="title"/>
          </p:nvPr>
        </p:nvSpPr>
        <p:spPr>
          <a:prstGeom prst="rect">
            <a:avLst/>
          </a:prstGeom>
        </p:spPr>
        <p:txBody>
          <a:bodyPr/>
          <a:lstStyle/>
          <a:p>
            <a:pPr/>
            <a:r>
              <a:t>Title Text</a:t>
            </a:r>
          </a:p>
        </p:txBody>
      </p:sp>
      <p:sp>
        <p:nvSpPr>
          <p:cNvPr id="2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31" name="Title Text"/>
          <p:cNvSpPr txBox="1"/>
          <p:nvPr>
            <p:ph type="title"/>
          </p:nvPr>
        </p:nvSpPr>
        <p:spPr>
          <a:xfrm>
            <a:off x="831850" y="1709738"/>
            <a:ext cx="10515600" cy="2852737"/>
          </a:xfrm>
          <a:prstGeom prst="rect">
            <a:avLst/>
          </a:prstGeom>
        </p:spPr>
        <p:txBody>
          <a:bodyPr anchor="b"/>
          <a:lstStyle>
            <a:lvl1pPr>
              <a:defRPr sz="6000">
                <a:solidFill>
                  <a:srgbClr val="000000"/>
                </a:solidFill>
                <a:latin typeface="Calibri Light"/>
                <a:ea typeface="Calibri Light"/>
                <a:cs typeface="Calibri Light"/>
                <a:sym typeface="Calibri Light"/>
              </a:defRPr>
            </a:lvl1pPr>
          </a:lstStyle>
          <a:p>
            <a:pPr/>
            <a:r>
              <a:t>Title Text</a:t>
            </a:r>
          </a:p>
        </p:txBody>
      </p:sp>
      <p:sp>
        <p:nvSpPr>
          <p:cNvPr id="32" name="Body Level One…"/>
          <p:cNvSpPr txBox="1"/>
          <p:nvPr>
            <p:ph type="body" sz="quarter" idx="1"/>
          </p:nvPr>
        </p:nvSpPr>
        <p:spPr>
          <a:xfrm>
            <a:off x="831850" y="4589462"/>
            <a:ext cx="10515600" cy="1500192"/>
          </a:xfrm>
          <a:prstGeom prst="rect">
            <a:avLst/>
          </a:prstGeom>
        </p:spPr>
        <p:txBody>
          <a:bodyPr/>
          <a:lstStyle>
            <a:lvl1pPr marL="0" indent="0">
              <a:buSzTx/>
              <a:buFontTx/>
              <a:buNone/>
              <a:defRPr sz="2400">
                <a:solidFill>
                  <a:srgbClr val="888888"/>
                </a:solidFill>
                <a:latin typeface="+mj-lt"/>
                <a:ea typeface="+mj-ea"/>
                <a:cs typeface="+mj-cs"/>
                <a:sym typeface="Calibri"/>
              </a:defRPr>
            </a:lvl1pPr>
            <a:lvl2pPr marL="0" indent="0">
              <a:buSzTx/>
              <a:buFontTx/>
              <a:buNone/>
              <a:defRPr sz="2400">
                <a:solidFill>
                  <a:srgbClr val="888888"/>
                </a:solidFill>
                <a:latin typeface="+mj-lt"/>
                <a:ea typeface="+mj-ea"/>
                <a:cs typeface="+mj-cs"/>
                <a:sym typeface="Calibri"/>
              </a:defRPr>
            </a:lvl2pPr>
            <a:lvl3pPr marL="0" indent="0">
              <a:buSzTx/>
              <a:buFontTx/>
              <a:buNone/>
              <a:defRPr sz="2400">
                <a:solidFill>
                  <a:srgbClr val="888888"/>
                </a:solidFill>
                <a:latin typeface="+mj-lt"/>
                <a:ea typeface="+mj-ea"/>
                <a:cs typeface="+mj-cs"/>
                <a:sym typeface="Calibri"/>
              </a:defRPr>
            </a:lvl3pPr>
            <a:lvl4pPr marL="0" indent="0">
              <a:buSzTx/>
              <a:buFontTx/>
              <a:buNone/>
              <a:defRPr sz="2400">
                <a:solidFill>
                  <a:srgbClr val="888888"/>
                </a:solidFill>
                <a:latin typeface="+mj-lt"/>
                <a:ea typeface="+mj-ea"/>
                <a:cs typeface="+mj-cs"/>
                <a:sym typeface="Calibri"/>
              </a:defRPr>
            </a:lvl4pPr>
            <a:lvl5pPr marL="0" indent="0">
              <a:buSzTx/>
              <a:buFontTx/>
              <a:buNone/>
              <a:defRPr sz="2400">
                <a:solidFill>
                  <a:srgbClr val="888888"/>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40" name="Title Text"/>
          <p:cNvSpPr txBox="1"/>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pPr/>
            <a:r>
              <a:t>Title Text</a:t>
            </a:r>
          </a:p>
        </p:txBody>
      </p:sp>
      <p:sp>
        <p:nvSpPr>
          <p:cNvPr id="41" name="Body Level One…"/>
          <p:cNvSpPr txBox="1"/>
          <p:nvPr>
            <p:ph type="body" sz="half" idx="1"/>
          </p:nvPr>
        </p:nvSpPr>
        <p:spPr>
          <a:xfrm>
            <a:off x="838200" y="1825625"/>
            <a:ext cx="5181600" cy="4351338"/>
          </a:xfrm>
          <a:prstGeom prst="rect">
            <a:avLst/>
          </a:prstGeom>
        </p:spPr>
        <p:txBody>
          <a:bodyPr/>
          <a:lstStyle>
            <a:lvl1pPr>
              <a:defRPr>
                <a:solidFill>
                  <a:srgbClr val="000000"/>
                </a:solidFill>
                <a:latin typeface="+mj-lt"/>
                <a:ea typeface="+mj-ea"/>
                <a:cs typeface="+mj-cs"/>
                <a:sym typeface="Calibri"/>
              </a:defRPr>
            </a:lvl1pPr>
            <a:lvl2pPr>
              <a:defRPr>
                <a:solidFill>
                  <a:srgbClr val="000000"/>
                </a:solidFill>
                <a:latin typeface="+mj-lt"/>
                <a:ea typeface="+mj-ea"/>
                <a:cs typeface="+mj-cs"/>
                <a:sym typeface="Calibri"/>
              </a:defRPr>
            </a:lvl2pPr>
            <a:lvl3pPr>
              <a:defRPr>
                <a:solidFill>
                  <a:srgbClr val="000000"/>
                </a:solidFill>
                <a:latin typeface="+mj-lt"/>
                <a:ea typeface="+mj-ea"/>
                <a:cs typeface="+mj-cs"/>
                <a:sym typeface="Calibri"/>
              </a:defRPr>
            </a:lvl3pPr>
            <a:lvl4pPr>
              <a:defRPr>
                <a:solidFill>
                  <a:srgbClr val="000000"/>
                </a:solidFill>
                <a:latin typeface="+mj-lt"/>
                <a:ea typeface="+mj-ea"/>
                <a:cs typeface="+mj-cs"/>
                <a:sym typeface="Calibri"/>
              </a:defRPr>
            </a:lvl4pPr>
            <a:lvl5pPr>
              <a:defRPr>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49" name="Title Text"/>
          <p:cNvSpPr txBox="1"/>
          <p:nvPr>
            <p:ph type="title"/>
          </p:nvPr>
        </p:nvSpPr>
        <p:spPr>
          <a:xfrm>
            <a:off x="839787" y="365125"/>
            <a:ext cx="10515601" cy="1325563"/>
          </a:xfrm>
          <a:prstGeom prst="rect">
            <a:avLst/>
          </a:prstGeom>
        </p:spPr>
        <p:txBody>
          <a:bodyPr/>
          <a:lstStyle>
            <a:lvl1pPr>
              <a:defRPr>
                <a:solidFill>
                  <a:srgbClr val="000000"/>
                </a:solidFill>
                <a:latin typeface="Calibri Light"/>
                <a:ea typeface="Calibri Light"/>
                <a:cs typeface="Calibri Light"/>
                <a:sym typeface="Calibri Light"/>
              </a:defRPr>
            </a:lvl1pPr>
          </a:lstStyle>
          <a:p>
            <a:pPr/>
            <a:r>
              <a:t>Title Text</a:t>
            </a:r>
          </a:p>
        </p:txBody>
      </p:sp>
      <p:sp>
        <p:nvSpPr>
          <p:cNvPr id="50" name="Body Level One…"/>
          <p:cNvSpPr txBox="1"/>
          <p:nvPr>
            <p:ph type="body" sz="quarter" idx="1"/>
          </p:nvPr>
        </p:nvSpPr>
        <p:spPr>
          <a:xfrm>
            <a:off x="839787" y="1681163"/>
            <a:ext cx="5157790" cy="823917"/>
          </a:xfrm>
          <a:prstGeom prst="rect">
            <a:avLst/>
          </a:prstGeom>
        </p:spPr>
        <p:txBody>
          <a:bodyPr anchor="b"/>
          <a:lstStyle>
            <a:lvl1pPr marL="0" indent="0">
              <a:buSzTx/>
              <a:buFontTx/>
              <a:buNone/>
              <a:defRPr b="1" sz="2400">
                <a:solidFill>
                  <a:srgbClr val="000000"/>
                </a:solidFill>
                <a:latin typeface="+mj-lt"/>
                <a:ea typeface="+mj-ea"/>
                <a:cs typeface="+mj-cs"/>
                <a:sym typeface="Calibri"/>
              </a:defRPr>
            </a:lvl1pPr>
            <a:lvl2pPr marL="0" indent="0">
              <a:buSzTx/>
              <a:buFontTx/>
              <a:buNone/>
              <a:defRPr b="1" sz="2400">
                <a:solidFill>
                  <a:srgbClr val="000000"/>
                </a:solidFill>
                <a:latin typeface="+mj-lt"/>
                <a:ea typeface="+mj-ea"/>
                <a:cs typeface="+mj-cs"/>
                <a:sym typeface="Calibri"/>
              </a:defRPr>
            </a:lvl2pPr>
            <a:lvl3pPr marL="0" indent="0">
              <a:buSzTx/>
              <a:buFontTx/>
              <a:buNone/>
              <a:defRPr b="1" sz="2400">
                <a:solidFill>
                  <a:srgbClr val="000000"/>
                </a:solidFill>
                <a:latin typeface="+mj-lt"/>
                <a:ea typeface="+mj-ea"/>
                <a:cs typeface="+mj-cs"/>
                <a:sym typeface="Calibri"/>
              </a:defRPr>
            </a:lvl3pPr>
            <a:lvl4pPr marL="0" indent="0">
              <a:buSzTx/>
              <a:buFontTx/>
              <a:buNone/>
              <a:defRPr b="1" sz="2400">
                <a:solidFill>
                  <a:srgbClr val="000000"/>
                </a:solidFill>
                <a:latin typeface="+mj-lt"/>
                <a:ea typeface="+mj-ea"/>
                <a:cs typeface="+mj-cs"/>
                <a:sym typeface="Calibri"/>
              </a:defRPr>
            </a:lvl4pPr>
            <a:lvl5pPr marL="0" indent="0">
              <a:buSzTx/>
              <a:buFontTx/>
              <a:buNone/>
              <a:defRPr b="1" sz="24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1" name="Text Placeholder 4"/>
          <p:cNvSpPr/>
          <p:nvPr>
            <p:ph type="body" sz="quarter" idx="21"/>
          </p:nvPr>
        </p:nvSpPr>
        <p:spPr>
          <a:xfrm>
            <a:off x="6172200" y="1681163"/>
            <a:ext cx="5183188" cy="823914"/>
          </a:xfrm>
          <a:prstGeom prst="rect">
            <a:avLst/>
          </a:prstGeom>
        </p:spPr>
        <p:txBody>
          <a:bodyPr anchor="b"/>
          <a:lstStyle/>
          <a:p>
            <a:pPr/>
          </a:p>
        </p:txBody>
      </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59" name="Title Text"/>
          <p:cNvSpPr txBox="1"/>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pPr/>
            <a:r>
              <a:t>Title Text</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sp>
        <p:nvSpPr>
          <p:cNvPr id="74" name="Title Text"/>
          <p:cNvSpPr txBox="1"/>
          <p:nvPr>
            <p:ph type="title"/>
          </p:nvPr>
        </p:nvSpPr>
        <p:spPr>
          <a:xfrm>
            <a:off x="839787" y="457200"/>
            <a:ext cx="3932240"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pPr/>
            <a:r>
              <a:t>Title Text</a:t>
            </a:r>
          </a:p>
        </p:txBody>
      </p:sp>
      <p:sp>
        <p:nvSpPr>
          <p:cNvPr id="75" name="Body Level One…"/>
          <p:cNvSpPr txBox="1"/>
          <p:nvPr>
            <p:ph type="body" sz="half" idx="1"/>
          </p:nvPr>
        </p:nvSpPr>
        <p:spPr>
          <a:xfrm>
            <a:off x="5183187" y="987425"/>
            <a:ext cx="6172204" cy="4873625"/>
          </a:xfrm>
          <a:prstGeom prst="rect">
            <a:avLst/>
          </a:prstGeom>
        </p:spPr>
        <p:txBody>
          <a:bodyPr/>
          <a:lstStyle>
            <a:lvl1pPr>
              <a:defRPr sz="3200">
                <a:solidFill>
                  <a:srgbClr val="000000"/>
                </a:solidFill>
                <a:latin typeface="+mj-lt"/>
                <a:ea typeface="+mj-ea"/>
                <a:cs typeface="+mj-cs"/>
                <a:sym typeface="Calibri"/>
              </a:defRPr>
            </a:lvl1pPr>
            <a:lvl2pPr marL="718457" indent="-261257">
              <a:defRPr sz="3200">
                <a:solidFill>
                  <a:srgbClr val="000000"/>
                </a:solidFill>
                <a:latin typeface="+mj-lt"/>
                <a:ea typeface="+mj-ea"/>
                <a:cs typeface="+mj-cs"/>
                <a:sym typeface="Calibri"/>
              </a:defRPr>
            </a:lvl2pPr>
            <a:lvl3pPr marL="1219200" indent="-304800">
              <a:defRPr sz="3200">
                <a:solidFill>
                  <a:srgbClr val="000000"/>
                </a:solidFill>
                <a:latin typeface="+mj-lt"/>
                <a:ea typeface="+mj-ea"/>
                <a:cs typeface="+mj-cs"/>
                <a:sym typeface="Calibri"/>
              </a:defRPr>
            </a:lvl3pPr>
            <a:lvl4pPr marL="1737360" indent="-365760">
              <a:defRPr sz="3200">
                <a:solidFill>
                  <a:srgbClr val="000000"/>
                </a:solidFill>
                <a:latin typeface="+mj-lt"/>
                <a:ea typeface="+mj-ea"/>
                <a:cs typeface="+mj-cs"/>
                <a:sym typeface="Calibri"/>
              </a:defRPr>
            </a:lvl4pPr>
            <a:lvl5pPr marL="2194560" indent="-365760">
              <a:defRPr sz="32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6" name="Text Placeholder 3"/>
          <p:cNvSpPr/>
          <p:nvPr>
            <p:ph type="body" sz="quarter" idx="21"/>
          </p:nvPr>
        </p:nvSpPr>
        <p:spPr>
          <a:xfrm>
            <a:off x="839787" y="2057400"/>
            <a:ext cx="3932238" cy="3811588"/>
          </a:xfrm>
          <a:prstGeom prst="rect">
            <a:avLst/>
          </a:prstGeom>
        </p:spPr>
        <p:txBody>
          <a:bodyPr/>
          <a:lstStyle/>
          <a:p>
            <a:pP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84" name="Title Text"/>
          <p:cNvSpPr txBox="1"/>
          <p:nvPr>
            <p:ph type="title"/>
          </p:nvPr>
        </p:nvSpPr>
        <p:spPr>
          <a:xfrm>
            <a:off x="839787" y="457200"/>
            <a:ext cx="3932240"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pPr/>
            <a:r>
              <a:t>Title Text</a:t>
            </a:r>
          </a:p>
        </p:txBody>
      </p:sp>
      <p:sp>
        <p:nvSpPr>
          <p:cNvPr id="85"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6"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solidFill>
                  <a:srgbClr val="000000"/>
                </a:solidFill>
                <a:latin typeface="+mj-lt"/>
                <a:ea typeface="+mj-ea"/>
                <a:cs typeface="+mj-cs"/>
                <a:sym typeface="Calibri"/>
              </a:defRPr>
            </a:lvl1pPr>
            <a:lvl2pPr marL="0" indent="0">
              <a:buSzTx/>
              <a:buFontTx/>
              <a:buNone/>
              <a:defRPr sz="1600">
                <a:solidFill>
                  <a:srgbClr val="000000"/>
                </a:solidFill>
                <a:latin typeface="+mj-lt"/>
                <a:ea typeface="+mj-ea"/>
                <a:cs typeface="+mj-cs"/>
                <a:sym typeface="Calibri"/>
              </a:defRPr>
            </a:lvl2pPr>
            <a:lvl3pPr marL="0" indent="0">
              <a:buSzTx/>
              <a:buFontTx/>
              <a:buNone/>
              <a:defRPr sz="1600">
                <a:solidFill>
                  <a:srgbClr val="000000"/>
                </a:solidFill>
                <a:latin typeface="+mj-lt"/>
                <a:ea typeface="+mj-ea"/>
                <a:cs typeface="+mj-cs"/>
                <a:sym typeface="Calibri"/>
              </a:defRPr>
            </a:lvl3pPr>
            <a:lvl4pPr marL="0" indent="0">
              <a:buSzTx/>
              <a:buFontTx/>
              <a:buNone/>
              <a:defRPr sz="1600">
                <a:solidFill>
                  <a:srgbClr val="000000"/>
                </a:solidFill>
                <a:latin typeface="+mj-lt"/>
                <a:ea typeface="+mj-ea"/>
                <a:cs typeface="+mj-cs"/>
                <a:sym typeface="Calibri"/>
              </a:defRPr>
            </a:lvl4pPr>
            <a:lvl5pPr marL="0" indent="0">
              <a:buSzTx/>
              <a:buFontTx/>
              <a:buNone/>
              <a:defRPr sz="16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PT BG2.jpg" descr="PPT BG2.jpg"/>
          <p:cNvPicPr>
            <a:picLocks noChangeAspect="1"/>
          </p:cNvPicPr>
          <p:nvPr/>
        </p:nvPicPr>
        <p:blipFill>
          <a:blip r:embed="rId2">
            <a:extLst/>
          </a:blip>
          <a:stretch>
            <a:fillRect/>
          </a:stretch>
        </p:blipFill>
        <p:spPr>
          <a:xfrm>
            <a:off x="1802" y="0"/>
            <a:ext cx="12188395" cy="6858001"/>
          </a:xfrm>
          <a:prstGeom prst="rect">
            <a:avLst/>
          </a:prstGeom>
          <a:ln w="12700">
            <a:miter lim="400000"/>
          </a:ln>
        </p:spPr>
      </p:pic>
      <p:sp>
        <p:nvSpPr>
          <p:cNvPr id="3"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4"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FFFFFF"/>
          </a:solidFill>
          <a:uFillTx/>
          <a:latin typeface="Georgia"/>
          <a:ea typeface="Georgia"/>
          <a:cs typeface="Georgia"/>
          <a:sym typeface="Georg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Georgia"/>
          <a:ea typeface="Georgia"/>
          <a:cs typeface="Georgia"/>
          <a:sym typeface="Georgia"/>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https://www.youtube.com/embed/wvktfIXMKDg?feature=oembed" TargetMode="External"/><Relationship Id="rId3"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https://www.youtube.com/embed/2cDtVP7OtF4?feature=oembed" TargetMode="External"/><Relationship Id="rId3"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weave@dcc.edu" TargetMode="External"/><Relationship Id="rId3" Type="http://schemas.openxmlformats.org/officeDocument/2006/relationships/hyperlink" Target="mailto:arunez@dcc.edu" TargetMode="External"/><Relationship Id="rId4" Type="http://schemas.openxmlformats.org/officeDocument/2006/relationships/hyperlink" Target="mailto:Watkin@dcc.edu" TargetMode="External"/><Relationship Id="rId5" Type="http://schemas.openxmlformats.org/officeDocument/2006/relationships/hyperlink" Target="mailto:knewto@dcc.edu" TargetMode="External"/><Relationship Id="rId6" Type="http://schemas.openxmlformats.org/officeDocument/2006/relationships/hyperlink" Target="mailto:vsmith1@dcc.edu"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TITLE"/>
          <p:cNvSpPr txBox="1"/>
          <p:nvPr>
            <p:ph type="ctrTitle"/>
          </p:nvPr>
        </p:nvSpPr>
        <p:spPr>
          <a:xfrm>
            <a:off x="1197651" y="821118"/>
            <a:ext cx="10566543" cy="927375"/>
          </a:xfrm>
          <a:prstGeom prst="rect">
            <a:avLst/>
          </a:prstGeom>
        </p:spPr>
        <p:txBody>
          <a:bodyPr/>
          <a:lstStyle>
            <a:lvl1pPr>
              <a:lnSpc>
                <a:spcPct val="100000"/>
              </a:lnSpc>
              <a:defRPr sz="4200">
                <a:solidFill>
                  <a:srgbClr val="FFFFFF"/>
                </a:solidFill>
                <a:latin typeface="Georgia"/>
                <a:ea typeface="Georgia"/>
                <a:cs typeface="Georgia"/>
                <a:sym typeface="Georgia"/>
              </a:defRPr>
            </a:lvl1pPr>
          </a:lstStyle>
          <a:p>
            <a:pPr/>
            <a:r>
              <a:t>Perkins V: Adding Value to Student Success</a:t>
            </a:r>
          </a:p>
        </p:txBody>
      </p:sp>
      <p:pic>
        <p:nvPicPr>
          <p:cNvPr id="97" name="delgado logo-white.png" descr="delgado logo-white.png"/>
          <p:cNvPicPr>
            <a:picLocks noChangeAspect="1"/>
          </p:cNvPicPr>
          <p:nvPr/>
        </p:nvPicPr>
        <p:blipFill>
          <a:blip r:embed="rId2">
            <a:extLst/>
          </a:blip>
          <a:stretch>
            <a:fillRect/>
          </a:stretch>
        </p:blipFill>
        <p:spPr>
          <a:xfrm>
            <a:off x="4713932" y="5668045"/>
            <a:ext cx="3038645" cy="896564"/>
          </a:xfrm>
          <a:prstGeom prst="rect">
            <a:avLst/>
          </a:prstGeom>
          <a:ln w="12700">
            <a:miter lim="400000"/>
          </a:ln>
        </p:spPr>
      </p:pic>
      <p:sp>
        <p:nvSpPr>
          <p:cNvPr id="98" name="Rectangle"/>
          <p:cNvSpPr/>
          <p:nvPr/>
        </p:nvSpPr>
        <p:spPr>
          <a:xfrm>
            <a:off x="-8954" y="6434027"/>
            <a:ext cx="4422146"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99" name="Rectangle"/>
          <p:cNvSpPr/>
          <p:nvPr/>
        </p:nvSpPr>
        <p:spPr>
          <a:xfrm>
            <a:off x="8053316" y="6434027"/>
            <a:ext cx="4422147"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00" name="front graphic  copy.png" descr="front graphic  copy.png"/>
          <p:cNvPicPr>
            <a:picLocks noChangeAspect="1"/>
          </p:cNvPicPr>
          <p:nvPr/>
        </p:nvPicPr>
        <p:blipFill>
          <a:blip r:embed="rId3">
            <a:extLst/>
          </a:blip>
          <a:stretch>
            <a:fillRect/>
          </a:stretch>
        </p:blipFill>
        <p:spPr>
          <a:xfrm>
            <a:off x="0" y="2564083"/>
            <a:ext cx="12192001" cy="304800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52223" y="524191"/>
            <a:ext cx="4625305" cy="1859416"/>
          </a:xfrm>
          <a:prstGeom prst="rect">
            <a:avLst/>
          </a:prstGeom>
        </p:spPr>
        <p:txBody>
          <a:bodyPr/>
          <a:lstStyle/>
          <a:p>
            <a:pPr algn="ctr" defTabSz="878186">
              <a:defRPr sz="4300"/>
            </a:pPr>
            <a:r>
              <a:t>The Anatomage </a:t>
            </a:r>
          </a:p>
          <a:p>
            <a:pPr algn="ctr" defTabSz="878186">
              <a:defRPr sz="4300"/>
            </a:pPr>
            <a:r>
              <a:t>Table 7</a:t>
            </a:r>
            <a:br/>
          </a:p>
        </p:txBody>
      </p:sp>
      <p:sp>
        <p:nvSpPr>
          <p:cNvPr id="153" name="Text Placeholder 2"/>
          <p:cNvSpPr txBox="1"/>
          <p:nvPr>
            <p:ph type="body" sz="quarter" idx="1"/>
          </p:nvPr>
        </p:nvSpPr>
        <p:spPr>
          <a:xfrm>
            <a:off x="263353" y="2093048"/>
            <a:ext cx="4516537" cy="2215638"/>
          </a:xfrm>
          <a:prstGeom prst="rect">
            <a:avLst/>
          </a:prstGeom>
        </p:spPr>
        <p:txBody>
          <a:bodyPr/>
          <a:lstStyle/>
          <a:p>
            <a:pPr marL="0" indent="0">
              <a:buSzTx/>
              <a:buNone/>
            </a:pPr>
          </a:p>
          <a:p>
            <a:pPr marL="0" indent="0" algn="ctr">
              <a:buSzTx/>
              <a:buNone/>
              <a:defRPr sz="2400"/>
            </a:pPr>
            <a:r>
              <a:t>Provided by Perkins funding</a:t>
            </a:r>
          </a:p>
          <a:p>
            <a:pPr marL="0" indent="0" algn="ctr">
              <a:buSzTx/>
              <a:buNone/>
              <a:defRPr sz="2400"/>
            </a:pPr>
            <a:r>
              <a:t>for the Radiologic Technology </a:t>
            </a:r>
          </a:p>
          <a:p>
            <a:pPr marL="0" indent="0" algn="ctr">
              <a:buSzTx/>
              <a:buNone/>
              <a:defRPr sz="2400"/>
            </a:pPr>
            <a:r>
              <a:t>Program of Study</a:t>
            </a:r>
          </a:p>
        </p:txBody>
      </p:sp>
      <p:pic>
        <p:nvPicPr>
          <p:cNvPr id="154" name="Picture 9" descr="Picture 9"/>
          <p:cNvPicPr>
            <a:picLocks noChangeAspect="1"/>
          </p:cNvPicPr>
          <p:nvPr/>
        </p:nvPicPr>
        <p:blipFill>
          <a:blip r:embed="rId2">
            <a:extLst/>
          </a:blip>
          <a:stretch>
            <a:fillRect/>
          </a:stretch>
        </p:blipFill>
        <p:spPr>
          <a:xfrm>
            <a:off x="4892235" y="25165"/>
            <a:ext cx="7291525" cy="680767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itle 1"/>
          <p:cNvSpPr txBox="1"/>
          <p:nvPr>
            <p:ph type="title"/>
          </p:nvPr>
        </p:nvSpPr>
        <p:spPr>
          <a:xfrm>
            <a:off x="1298111" y="104797"/>
            <a:ext cx="10515601" cy="1325564"/>
          </a:xfrm>
          <a:prstGeom prst="rect">
            <a:avLst/>
          </a:prstGeom>
        </p:spPr>
        <p:txBody>
          <a:bodyPr/>
          <a:lstStyle/>
          <a:p>
            <a:pPr/>
            <a:r>
              <a:t>Anatomage Table function … </a:t>
            </a:r>
          </a:p>
        </p:txBody>
      </p:sp>
      <p:pic>
        <p:nvPicPr>
          <p:cNvPr id="157" name="Online Media 3" descr="Online Media 3"/>
          <p:cNvPicPr>
            <a:picLocks noChangeAspect="0"/>
          </p:cNvPicPr>
          <p:nvPr>
            <a:videoFile xmlns:mc="http://schemas.openxmlformats.org/markup-compatibility/2006" r:link="rId2" mc:Ignorable="aiw"/>
          </p:nvPr>
        </p:nvPicPr>
        <p:blipFill>
          <a:blip r:embed="rId3">
            <a:extLst/>
          </a:blip>
          <a:stretch>
            <a:fillRect/>
          </a:stretch>
        </p:blipFill>
        <p:spPr>
          <a:xfrm>
            <a:off x="1330034" y="1513230"/>
            <a:ext cx="9531932" cy="4351343"/>
          </a:xfrm>
          <a:prstGeom prst="rect">
            <a:avLst/>
          </a:prstGeom>
        </p:spPr>
      </p:pic>
      <p:sp>
        <p:nvSpPr>
          <p:cNvPr id="158"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59"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60" name="delgado logo-white.png" descr="delgado logo-white.png"/>
          <p:cNvPicPr>
            <a:picLocks noChangeAspect="1"/>
          </p:cNvPicPr>
          <p:nvPr/>
        </p:nvPicPr>
        <p:blipFill>
          <a:blip r:embed="rId4">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15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5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57"/>
                </p:tgtEl>
              </p:cMediaNode>
            </p:video>
            <p:seq concurrent="1" prevAc="none" nextAc="seek">
              <p:cTn id="12" evtFilter="cancelBubble" nodeType="interactiveSeq" restart="whenNotActive" fill="hold">
                <p:stCondLst>
                  <p:cond delay="0" evt="onClick">
                    <p:tgtEl>
                      <p:spTgt spid="157"/>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57"/>
                                        </p:tgtEl>
                                      </p:cBhvr>
                                    </p:cmd>
                                  </p:childTnLst>
                                </p:cTn>
                              </p:par>
                            </p:childTnLst>
                          </p:cTn>
                        </p:par>
                      </p:childTnLst>
                    </p:cTn>
                  </p:par>
                </p:childTnLst>
              </p:cTn>
              <p:nextCondLst>
                <p:cond delay="0" evt="onClick">
                  <p:tgtEl>
                    <p:spTgt spid="15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itle 1"/>
          <p:cNvSpPr txBox="1"/>
          <p:nvPr>
            <p:ph type="title"/>
          </p:nvPr>
        </p:nvSpPr>
        <p:spPr>
          <a:xfrm>
            <a:off x="838200" y="200250"/>
            <a:ext cx="10515600" cy="1325564"/>
          </a:xfrm>
          <a:prstGeom prst="rect">
            <a:avLst/>
          </a:prstGeom>
        </p:spPr>
        <p:txBody>
          <a:bodyPr/>
          <a:lstStyle>
            <a:lvl1pPr algn="ctr">
              <a:defRPr sz="4200"/>
            </a:lvl1pPr>
          </a:lstStyle>
          <a:p>
            <a:pPr/>
            <a:r>
              <a:t>Radiologic Technology Program Effectiveness</a:t>
            </a:r>
          </a:p>
        </p:txBody>
      </p:sp>
      <p:sp>
        <p:nvSpPr>
          <p:cNvPr id="163" name="Text Placeholder 2"/>
          <p:cNvSpPr txBox="1"/>
          <p:nvPr>
            <p:ph type="body" sz="quarter" idx="1"/>
          </p:nvPr>
        </p:nvSpPr>
        <p:spPr>
          <a:xfrm>
            <a:off x="1631917" y="1513987"/>
            <a:ext cx="9322867" cy="392596"/>
          </a:xfrm>
          <a:prstGeom prst="rect">
            <a:avLst/>
          </a:prstGeom>
        </p:spPr>
        <p:txBody>
          <a:bodyPr/>
          <a:lstStyle>
            <a:lvl1pPr marL="0" indent="0" defTabSz="804672">
              <a:spcBef>
                <a:spcPts val="800"/>
              </a:spcBef>
              <a:buSzTx/>
              <a:buNone/>
              <a:defRPr sz="2100"/>
            </a:lvl1pPr>
          </a:lstStyle>
          <a:p>
            <a:pPr/>
            <a:r>
              <a:t>Job Placement Rate (JPR)</a:t>
            </a:r>
          </a:p>
        </p:txBody>
      </p:sp>
      <p:graphicFrame>
        <p:nvGraphicFramePr>
          <p:cNvPr id="164" name="Table 5"/>
          <p:cNvGraphicFramePr/>
          <p:nvPr/>
        </p:nvGraphicFramePr>
        <p:xfrm>
          <a:off x="1636683" y="2168518"/>
          <a:ext cx="9313335" cy="388337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328333"/>
                <a:gridCol w="2253708"/>
                <a:gridCol w="2223857"/>
                <a:gridCol w="2507436"/>
              </a:tblGrid>
              <a:tr h="1185450">
                <a:tc>
                  <a:txBody>
                    <a:bodyPr/>
                    <a:lstStyle/>
                    <a:p>
                      <a:pPr algn="ctr">
                        <a:defRPr sz="1800"/>
                      </a:pPr>
                      <a:r>
                        <a:rPr b="1" cap="all" sz="1200">
                          <a:solidFill>
                            <a:srgbClr val="FFFFFF"/>
                          </a:solidFill>
                        </a:rPr>
                        <a:t>YEAR OF GRADUATION</a:t>
                      </a:r>
                    </a:p>
                  </a:txBody>
                  <a:tcPr marL="76200" marR="76200" marT="76200" marB="76200" anchor="ctr" anchorCtr="0" horzOverflow="overflow">
                    <a:blipFill rotWithShape="1">
                      <a:blip r:embed="rId2"/>
                      <a:srcRect l="0" t="0" r="0" b="0"/>
                      <a:tile tx="0" ty="0" sx="100000" sy="100000" flip="none" algn="tl"/>
                    </a:blipFill>
                  </a:tcPr>
                </a:tc>
                <a:tc>
                  <a:txBody>
                    <a:bodyPr/>
                    <a:lstStyle/>
                    <a:p>
                      <a:pPr algn="ctr">
                        <a:defRPr sz="1800"/>
                      </a:pPr>
                      <a:r>
                        <a:rPr b="1" cap="all" sz="1200">
                          <a:solidFill>
                            <a:srgbClr val="FFFFFF"/>
                          </a:solidFill>
                        </a:rPr>
                        <a:t>NUMBER OF GRADUATES SEEKING EMPLOYMENT WITHIN 12 MONTHS OF GRADUATION</a:t>
                      </a:r>
                    </a:p>
                  </a:txBody>
                  <a:tcPr marL="76200" marR="76200" marT="76200" marB="76200" anchor="ctr" anchorCtr="0" horzOverflow="overflow">
                    <a:blipFill rotWithShape="1">
                      <a:blip r:embed="rId2"/>
                      <a:srcRect l="0" t="0" r="0" b="0"/>
                      <a:tile tx="0" ty="0" sx="100000" sy="100000" flip="none" algn="tl"/>
                    </a:blipFill>
                  </a:tcPr>
                </a:tc>
                <a:tc>
                  <a:txBody>
                    <a:bodyPr/>
                    <a:lstStyle/>
                    <a:p>
                      <a:pPr algn="ctr">
                        <a:defRPr sz="1800"/>
                      </a:pPr>
                      <a:r>
                        <a:rPr b="1" cap="all" sz="1200">
                          <a:solidFill>
                            <a:srgbClr val="FFFFFF"/>
                          </a:solidFill>
                        </a:rPr>
                        <a:t>NUMBER OF GRADUATES EMPLOYED WITHIN 12 MONTHS OF GRADUATION</a:t>
                      </a:r>
                    </a:p>
                  </a:txBody>
                  <a:tcPr marL="76200" marR="76200" marT="76200" marB="76200" anchor="ctr" anchorCtr="0" horzOverflow="overflow">
                    <a:blipFill rotWithShape="1">
                      <a:blip r:embed="rId2"/>
                      <a:srcRect l="0" t="0" r="0" b="0"/>
                      <a:tile tx="0" ty="0" sx="100000" sy="100000" flip="none" algn="tl"/>
                    </a:blipFill>
                  </a:tcPr>
                </a:tc>
                <a:tc>
                  <a:txBody>
                    <a:bodyPr/>
                    <a:lstStyle/>
                    <a:p>
                      <a:pPr algn="ctr">
                        <a:defRPr sz="1800"/>
                      </a:pPr>
                      <a:r>
                        <a:rPr b="1" cap="all" sz="1200">
                          <a:solidFill>
                            <a:srgbClr val="FFFFFF"/>
                          </a:solidFill>
                        </a:rPr>
                        <a:t>JPR%</a:t>
                      </a:r>
                    </a:p>
                  </a:txBody>
                  <a:tcPr marL="76200" marR="76200" marT="76200" marB="76200" anchor="ctr" anchorCtr="0" horzOverflow="overflow">
                    <a:blipFill rotWithShape="1">
                      <a:blip r:embed="rId2"/>
                      <a:srcRect l="0" t="0" r="0" b="0"/>
                      <a:tile tx="0" ty="0" sx="100000" sy="100000" flip="none" algn="tl"/>
                    </a:blipFill>
                  </a:tcPr>
                </a:tc>
              </a:tr>
              <a:tr h="449654">
                <a:tc>
                  <a:txBody>
                    <a:bodyPr/>
                    <a:lstStyle/>
                    <a:p>
                      <a:pPr algn="ctr">
                        <a:defRPr sz="1800"/>
                      </a:pPr>
                      <a:r>
                        <a:rPr sz="1200">
                          <a:solidFill>
                            <a:srgbClr val="FFFFFF"/>
                          </a:solidFill>
                        </a:rPr>
                        <a:t>2020</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30</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28</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93.3%</a:t>
                      </a:r>
                    </a:p>
                  </a:txBody>
                  <a:tcPr marL="76200" marR="76200" marT="76200" marB="76200" anchor="ctr" anchorCtr="0" horzOverflow="overflow">
                    <a:solidFill>
                      <a:srgbClr val="E0A352">
                        <a:alpha val="78515"/>
                      </a:srgbClr>
                    </a:solidFill>
                  </a:tcPr>
                </a:tc>
              </a:tr>
              <a:tr h="449654">
                <a:tc>
                  <a:txBody>
                    <a:bodyPr/>
                    <a:lstStyle/>
                    <a:p>
                      <a:pPr algn="ctr">
                        <a:defRPr sz="1800"/>
                      </a:pPr>
                      <a:r>
                        <a:rPr sz="1200">
                          <a:solidFill>
                            <a:srgbClr val="FFFFFF"/>
                          </a:solidFill>
                        </a:rPr>
                        <a:t>2019</a:t>
                      </a:r>
                    </a:p>
                  </a:txBody>
                  <a:tcPr marL="76200" marR="76200" marT="76200" marB="76200" anchor="ctr" anchorCtr="0" horzOverflow="overflow">
                    <a:noFill/>
                  </a:tcPr>
                </a:tc>
                <a:tc>
                  <a:txBody>
                    <a:bodyPr/>
                    <a:lstStyle/>
                    <a:p>
                      <a:pPr algn="ctr">
                        <a:defRPr sz="1800"/>
                      </a:pPr>
                      <a:r>
                        <a:rPr sz="1200">
                          <a:solidFill>
                            <a:srgbClr val="FFFFFF"/>
                          </a:solidFill>
                        </a:rPr>
                        <a:t>34</a:t>
                      </a:r>
                    </a:p>
                  </a:txBody>
                  <a:tcPr marL="76200" marR="76200" marT="76200" marB="76200" anchor="ctr" anchorCtr="0" horzOverflow="overflow">
                    <a:noFill/>
                  </a:tcPr>
                </a:tc>
                <a:tc>
                  <a:txBody>
                    <a:bodyPr/>
                    <a:lstStyle/>
                    <a:p>
                      <a:pPr algn="ctr">
                        <a:defRPr sz="1800"/>
                      </a:pPr>
                      <a:r>
                        <a:rPr sz="1200">
                          <a:solidFill>
                            <a:srgbClr val="FFFFFF"/>
                          </a:solidFill>
                        </a:rPr>
                        <a:t>33</a:t>
                      </a:r>
                    </a:p>
                  </a:txBody>
                  <a:tcPr marL="76200" marR="76200" marT="76200" marB="76200" anchor="ctr" anchorCtr="0" horzOverflow="overflow">
                    <a:noFill/>
                  </a:tcPr>
                </a:tc>
                <a:tc>
                  <a:txBody>
                    <a:bodyPr/>
                    <a:lstStyle/>
                    <a:p>
                      <a:pPr algn="ctr">
                        <a:defRPr sz="1800"/>
                      </a:pPr>
                      <a:r>
                        <a:rPr sz="1200">
                          <a:solidFill>
                            <a:srgbClr val="FFFFFF"/>
                          </a:solidFill>
                        </a:rPr>
                        <a:t>97%</a:t>
                      </a:r>
                    </a:p>
                  </a:txBody>
                  <a:tcPr marL="76200" marR="76200" marT="76200" marB="76200" anchor="ctr" anchorCtr="0" horzOverflow="overflow">
                    <a:noFill/>
                  </a:tcPr>
                </a:tc>
              </a:tr>
              <a:tr h="449654">
                <a:tc>
                  <a:txBody>
                    <a:bodyPr/>
                    <a:lstStyle/>
                    <a:p>
                      <a:pPr algn="ctr">
                        <a:defRPr sz="1800"/>
                      </a:pPr>
                      <a:r>
                        <a:rPr sz="1200">
                          <a:solidFill>
                            <a:srgbClr val="FFFFFF"/>
                          </a:solidFill>
                        </a:rPr>
                        <a:t>2018</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28</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27</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96.4%</a:t>
                      </a:r>
                    </a:p>
                  </a:txBody>
                  <a:tcPr marL="76200" marR="76200" marT="76200" marB="76200" anchor="ctr" anchorCtr="0" horzOverflow="overflow">
                    <a:solidFill>
                      <a:srgbClr val="E0A352">
                        <a:alpha val="78515"/>
                      </a:srgbClr>
                    </a:solidFill>
                  </a:tcPr>
                </a:tc>
              </a:tr>
              <a:tr h="449654">
                <a:tc>
                  <a:txBody>
                    <a:bodyPr/>
                    <a:lstStyle/>
                    <a:p>
                      <a:pPr algn="ctr">
                        <a:defRPr sz="1800"/>
                      </a:pPr>
                      <a:r>
                        <a:rPr sz="1200">
                          <a:solidFill>
                            <a:srgbClr val="FFFFFF"/>
                          </a:solidFill>
                        </a:rPr>
                        <a:t>2017</a:t>
                      </a:r>
                    </a:p>
                  </a:txBody>
                  <a:tcPr marL="76200" marR="76200" marT="76200" marB="76200" anchor="ctr" anchorCtr="0" horzOverflow="overflow">
                    <a:noFill/>
                  </a:tcPr>
                </a:tc>
                <a:tc>
                  <a:txBody>
                    <a:bodyPr/>
                    <a:lstStyle/>
                    <a:p>
                      <a:pPr algn="ctr">
                        <a:defRPr sz="1800"/>
                      </a:pPr>
                      <a:r>
                        <a:rPr sz="1200">
                          <a:solidFill>
                            <a:srgbClr val="FFFFFF"/>
                          </a:solidFill>
                        </a:rPr>
                        <a:t>24</a:t>
                      </a:r>
                    </a:p>
                  </a:txBody>
                  <a:tcPr marL="76200" marR="76200" marT="76200" marB="76200" anchor="ctr" anchorCtr="0" horzOverflow="overflow">
                    <a:noFill/>
                  </a:tcPr>
                </a:tc>
                <a:tc>
                  <a:txBody>
                    <a:bodyPr/>
                    <a:lstStyle/>
                    <a:p>
                      <a:pPr algn="ctr">
                        <a:defRPr sz="1800"/>
                      </a:pPr>
                      <a:r>
                        <a:rPr sz="1200">
                          <a:solidFill>
                            <a:srgbClr val="FFFFFF"/>
                          </a:solidFill>
                        </a:rPr>
                        <a:t>24</a:t>
                      </a:r>
                    </a:p>
                  </a:txBody>
                  <a:tcPr marL="76200" marR="76200" marT="76200" marB="76200" anchor="ctr" anchorCtr="0" horzOverflow="overflow">
                    <a:noFill/>
                  </a:tcPr>
                </a:tc>
                <a:tc>
                  <a:txBody>
                    <a:bodyPr/>
                    <a:lstStyle/>
                    <a:p>
                      <a:pPr algn="ctr">
                        <a:defRPr sz="1800"/>
                      </a:pPr>
                      <a:r>
                        <a:rPr sz="1200">
                          <a:solidFill>
                            <a:srgbClr val="FFFFFF"/>
                          </a:solidFill>
                        </a:rPr>
                        <a:t>100%</a:t>
                      </a:r>
                    </a:p>
                  </a:txBody>
                  <a:tcPr marL="76200" marR="76200" marT="76200" marB="76200" anchor="ctr" anchorCtr="0" horzOverflow="overflow">
                    <a:noFill/>
                  </a:tcPr>
                </a:tc>
              </a:tr>
              <a:tr h="449654">
                <a:tc>
                  <a:txBody>
                    <a:bodyPr/>
                    <a:lstStyle/>
                    <a:p>
                      <a:pPr algn="ctr">
                        <a:defRPr sz="1800"/>
                      </a:pPr>
                      <a:r>
                        <a:rPr sz="1200">
                          <a:solidFill>
                            <a:srgbClr val="FFFFFF"/>
                          </a:solidFill>
                        </a:rPr>
                        <a:t>2016</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30</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27</a:t>
                      </a:r>
                    </a:p>
                  </a:txBody>
                  <a:tcPr marL="76200" marR="76200" marT="76200" marB="76200" anchor="ctr" anchorCtr="0" horzOverflow="overflow">
                    <a:solidFill>
                      <a:srgbClr val="E0A352">
                        <a:alpha val="78515"/>
                      </a:srgbClr>
                    </a:solidFill>
                  </a:tcPr>
                </a:tc>
                <a:tc>
                  <a:txBody>
                    <a:bodyPr/>
                    <a:lstStyle/>
                    <a:p>
                      <a:pPr algn="ctr">
                        <a:defRPr sz="1800"/>
                      </a:pPr>
                      <a:r>
                        <a:rPr sz="1200">
                          <a:solidFill>
                            <a:srgbClr val="FFFFFF"/>
                          </a:solidFill>
                        </a:rPr>
                        <a:t>90%</a:t>
                      </a:r>
                    </a:p>
                  </a:txBody>
                  <a:tcPr marL="76200" marR="76200" marT="76200" marB="76200" anchor="ctr" anchorCtr="0" horzOverflow="overflow">
                    <a:solidFill>
                      <a:srgbClr val="E0A352">
                        <a:alpha val="78515"/>
                      </a:srgbClr>
                    </a:solidFill>
                  </a:tcPr>
                </a:tc>
              </a:tr>
              <a:tr h="449654">
                <a:tc>
                  <a:txBody>
                    <a:bodyPr/>
                    <a:lstStyle/>
                    <a:p>
                      <a:pPr algn="ctr">
                        <a:defRPr sz="1800"/>
                      </a:pPr>
                      <a:r>
                        <a:rPr sz="1200">
                          <a:solidFill>
                            <a:srgbClr val="FFFFFF"/>
                          </a:solidFill>
                        </a:rPr>
                        <a:t>Five Year Average</a:t>
                      </a:r>
                    </a:p>
                  </a:txBody>
                  <a:tcPr marL="76200" marR="76200" marT="76200" marB="76200" anchor="ctr" anchorCtr="0" horzOverflow="overflow">
                    <a:noFill/>
                  </a:tcPr>
                </a:tc>
                <a:tc>
                  <a:txBody>
                    <a:bodyPr/>
                    <a:lstStyle/>
                    <a:p>
                      <a:pPr algn="ctr">
                        <a:defRPr sz="1800"/>
                      </a:pPr>
                      <a:r>
                        <a:rPr sz="1200">
                          <a:solidFill>
                            <a:srgbClr val="FFFFFF"/>
                          </a:solidFill>
                        </a:rPr>
                        <a:t>146</a:t>
                      </a:r>
                    </a:p>
                  </a:txBody>
                  <a:tcPr marL="76200" marR="76200" marT="76200" marB="76200" anchor="ctr" anchorCtr="0" horzOverflow="overflow">
                    <a:noFill/>
                  </a:tcPr>
                </a:tc>
                <a:tc>
                  <a:txBody>
                    <a:bodyPr/>
                    <a:lstStyle/>
                    <a:p>
                      <a:pPr algn="ctr">
                        <a:defRPr sz="1800"/>
                      </a:pPr>
                      <a:r>
                        <a:rPr sz="1200">
                          <a:solidFill>
                            <a:srgbClr val="FFFFFF"/>
                          </a:solidFill>
                        </a:rPr>
                        <a:t>139</a:t>
                      </a:r>
                    </a:p>
                  </a:txBody>
                  <a:tcPr marL="76200" marR="76200" marT="76200" marB="76200" anchor="ctr" anchorCtr="0" horzOverflow="overflow">
                    <a:noFill/>
                  </a:tcPr>
                </a:tc>
                <a:tc>
                  <a:txBody>
                    <a:bodyPr/>
                    <a:lstStyle/>
                    <a:p>
                      <a:pPr algn="ctr">
                        <a:defRPr sz="1800"/>
                      </a:pPr>
                      <a:r>
                        <a:rPr sz="1200">
                          <a:solidFill>
                            <a:srgbClr val="FFFFFF"/>
                          </a:solidFill>
                        </a:rPr>
                        <a:t>95.2%</a:t>
                      </a:r>
                    </a:p>
                  </a:txBody>
                  <a:tcPr marL="76200" marR="76200" marT="76200" marB="76200" anchor="ctr" anchorCtr="0" horzOverflow="overflow">
                    <a:noFill/>
                  </a:tcPr>
                </a:tc>
              </a:tr>
            </a:tbl>
          </a:graphicData>
        </a:graphic>
      </p:graphicFrame>
      <p:sp>
        <p:nvSpPr>
          <p:cNvPr id="165"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66"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67" name="delgado logo-white.png" descr="delgado logo-white.png"/>
          <p:cNvPicPr>
            <a:picLocks noChangeAspect="1"/>
          </p:cNvPicPr>
          <p:nvPr/>
        </p:nvPicPr>
        <p:blipFill>
          <a:blip r:embed="rId3">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itle 1"/>
          <p:cNvSpPr txBox="1"/>
          <p:nvPr>
            <p:ph type="title"/>
          </p:nvPr>
        </p:nvSpPr>
        <p:spPr>
          <a:xfrm>
            <a:off x="188958" y="399306"/>
            <a:ext cx="4056752" cy="1350754"/>
          </a:xfrm>
          <a:prstGeom prst="rect">
            <a:avLst/>
          </a:prstGeom>
        </p:spPr>
        <p:txBody>
          <a:bodyPr/>
          <a:lstStyle>
            <a:lvl1pPr algn="ctr"/>
          </a:lstStyle>
          <a:p>
            <a:pPr/>
            <a:r>
              <a:t>GE Logiq E10</a:t>
            </a:r>
          </a:p>
        </p:txBody>
      </p:sp>
      <p:sp>
        <p:nvSpPr>
          <p:cNvPr id="170" name="Text Placeholder 2"/>
          <p:cNvSpPr txBox="1"/>
          <p:nvPr>
            <p:ph type="body" sz="quarter" idx="1"/>
          </p:nvPr>
        </p:nvSpPr>
        <p:spPr>
          <a:xfrm>
            <a:off x="356704" y="2250979"/>
            <a:ext cx="4328692" cy="1479719"/>
          </a:xfrm>
          <a:prstGeom prst="rect">
            <a:avLst/>
          </a:prstGeom>
        </p:spPr>
        <p:txBody>
          <a:bodyPr/>
          <a:lstStyle>
            <a:lvl1pPr marL="0" indent="0" algn="ctr">
              <a:buSzTx/>
              <a:buNone/>
              <a:defRPr sz="2400"/>
            </a:lvl1pPr>
          </a:lstStyle>
          <a:p>
            <a:pPr/>
            <a:r>
              <a:t>Provided by Perkins funding for the Diagnostic Medical Sonography Program of Study </a:t>
            </a:r>
          </a:p>
        </p:txBody>
      </p:sp>
      <p:pic>
        <p:nvPicPr>
          <p:cNvPr id="171" name="Picture 4" descr="Picture 4"/>
          <p:cNvPicPr>
            <a:picLocks noChangeAspect="1"/>
          </p:cNvPicPr>
          <p:nvPr/>
        </p:nvPicPr>
        <p:blipFill>
          <a:blip r:embed="rId2">
            <a:extLst/>
          </a:blip>
          <a:stretch>
            <a:fillRect/>
          </a:stretch>
        </p:blipFill>
        <p:spPr>
          <a:xfrm rot="1685">
            <a:off x="6244637" y="-32523"/>
            <a:ext cx="5982666" cy="692304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838199" y="260994"/>
            <a:ext cx="10515601" cy="1325564"/>
          </a:xfrm>
          <a:prstGeom prst="rect">
            <a:avLst/>
          </a:prstGeom>
        </p:spPr>
        <p:txBody>
          <a:bodyPr/>
          <a:lstStyle>
            <a:lvl1pPr algn="ctr"/>
          </a:lstStyle>
          <a:p>
            <a:pPr/>
            <a:r>
              <a:t>GE Logiq E10 function … </a:t>
            </a:r>
          </a:p>
        </p:txBody>
      </p:sp>
      <p:pic>
        <p:nvPicPr>
          <p:cNvPr id="174" name="Online Media 3" descr="Online Media 3"/>
          <p:cNvPicPr>
            <a:picLocks noChangeAspect="0"/>
          </p:cNvPicPr>
          <p:nvPr>
            <a:videoFile xmlns:mc="http://schemas.openxmlformats.org/markup-compatibility/2006" r:link="rId2" mc:Ignorable="aiw"/>
          </p:nvPr>
        </p:nvPicPr>
        <p:blipFill>
          <a:blip r:embed="rId3">
            <a:extLst/>
          </a:blip>
          <a:stretch>
            <a:fillRect/>
          </a:stretch>
        </p:blipFill>
        <p:spPr>
          <a:xfrm>
            <a:off x="838199" y="1570404"/>
            <a:ext cx="10515601" cy="4349752"/>
          </a:xfrm>
          <a:prstGeom prst="rect">
            <a:avLst/>
          </a:prstGeom>
        </p:spPr>
      </p:pic>
      <p:sp>
        <p:nvSpPr>
          <p:cNvPr id="175"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76"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77" name="delgado logo-white.png" descr="delgado logo-white.png"/>
          <p:cNvPicPr>
            <a:picLocks noChangeAspect="1"/>
          </p:cNvPicPr>
          <p:nvPr/>
        </p:nvPicPr>
        <p:blipFill>
          <a:blip r:embed="rId4">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74"/>
                </p:tgtEl>
              </p:cMediaNode>
            </p:video>
            <p:seq concurrent="1" prevAc="none" nextAc="seek">
              <p:cTn id="12" evtFilter="cancelBubble" nodeType="interactiveSeq" restart="whenNotActive" fill="hold">
                <p:stCondLst>
                  <p:cond delay="0" evt="onClick">
                    <p:tgtEl>
                      <p:spTgt spid="17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74"/>
                                        </p:tgtEl>
                                      </p:cBhvr>
                                    </p:cmd>
                                  </p:childTnLst>
                                </p:cTn>
                              </p:par>
                            </p:childTnLst>
                          </p:cTn>
                        </p:par>
                      </p:childTnLst>
                    </p:cTn>
                  </p:par>
                </p:childTnLst>
              </p:cTn>
              <p:nextCondLst>
                <p:cond delay="0" evt="onClick">
                  <p:tgtEl>
                    <p:spTgt spid="17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838200" y="365125"/>
            <a:ext cx="10515600" cy="1325563"/>
          </a:xfrm>
          <a:prstGeom prst="rect">
            <a:avLst/>
          </a:prstGeom>
        </p:spPr>
        <p:txBody>
          <a:bodyPr/>
          <a:lstStyle/>
          <a:p>
            <a:pPr algn="ctr"/>
            <a:r>
              <a:t>Diagnostic Medical Sonography </a:t>
            </a:r>
            <a:br/>
            <a:r>
              <a:t>Program Effectiveness</a:t>
            </a:r>
          </a:p>
        </p:txBody>
      </p:sp>
      <p:sp>
        <p:nvSpPr>
          <p:cNvPr id="180" name="Text Placeholder 2"/>
          <p:cNvSpPr txBox="1"/>
          <p:nvPr>
            <p:ph type="body" sz="quarter" idx="1"/>
          </p:nvPr>
        </p:nvSpPr>
        <p:spPr>
          <a:xfrm>
            <a:off x="1378093" y="1799592"/>
            <a:ext cx="10165196" cy="427924"/>
          </a:xfrm>
          <a:prstGeom prst="rect">
            <a:avLst/>
          </a:prstGeom>
        </p:spPr>
        <p:txBody>
          <a:bodyPr/>
          <a:lstStyle>
            <a:lvl1pPr marL="0" indent="0">
              <a:buSzTx/>
              <a:buNone/>
              <a:defRPr sz="2400"/>
            </a:lvl1pPr>
          </a:lstStyle>
          <a:p>
            <a:pPr/>
            <a:r>
              <a:t>Job Placement Rate (JPR) &amp; Program Completion Rate (PCR) </a:t>
            </a:r>
          </a:p>
        </p:txBody>
      </p:sp>
      <p:graphicFrame>
        <p:nvGraphicFramePr>
          <p:cNvPr id="181" name="Table 3"/>
          <p:cNvGraphicFramePr/>
          <p:nvPr/>
        </p:nvGraphicFramePr>
        <p:xfrm>
          <a:off x="1435009" y="2505680"/>
          <a:ext cx="9001129" cy="344311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12016"/>
                <a:gridCol w="3558092"/>
                <a:gridCol w="3431017"/>
              </a:tblGrid>
              <a:tr h="456316">
                <a:tc>
                  <a:txBody>
                    <a:bodyPr/>
                    <a:lstStyle/>
                    <a:p>
                      <a:pPr algn="ctr">
                        <a:defRPr sz="1800"/>
                      </a:pPr>
                      <a:r>
                        <a:rPr b="1" cap="all" sz="1200">
                          <a:solidFill>
                            <a:srgbClr val="FFFFFF"/>
                          </a:solidFill>
                        </a:rPr>
                        <a:t>YEAR</a:t>
                      </a:r>
                    </a:p>
                  </a:txBody>
                  <a:tcPr marL="76200" marR="76200" marT="76200" marB="76200" anchor="b" anchorCtr="0" horzOverflow="overflow">
                    <a:blipFill rotWithShape="1">
                      <a:blip r:embed="rId2"/>
                      <a:srcRect l="0" t="0" r="0" b="0"/>
                      <a:tile tx="0" ty="0" sx="100000" sy="100000" flip="none" algn="tl"/>
                    </a:blipFill>
                  </a:tcPr>
                </a:tc>
                <a:tc>
                  <a:txBody>
                    <a:bodyPr/>
                    <a:lstStyle/>
                    <a:p>
                      <a:pPr algn="ctr">
                        <a:defRPr sz="1800"/>
                      </a:pPr>
                      <a:r>
                        <a:rPr b="1" cap="all" sz="1200">
                          <a:solidFill>
                            <a:srgbClr val="FFFFFF"/>
                          </a:solidFill>
                        </a:rPr>
                        <a:t>JOB PLACEMENT RATE</a:t>
                      </a:r>
                    </a:p>
                  </a:txBody>
                  <a:tcPr marL="76200" marR="76200" marT="76200" marB="76200" anchor="b" anchorCtr="0" horzOverflow="overflow">
                    <a:blipFill rotWithShape="1">
                      <a:blip r:embed="rId2"/>
                      <a:srcRect l="0" t="0" r="0" b="0"/>
                      <a:tile tx="0" ty="0" sx="100000" sy="100000" flip="none" algn="tl"/>
                    </a:blipFill>
                  </a:tcPr>
                </a:tc>
                <a:tc>
                  <a:txBody>
                    <a:bodyPr/>
                    <a:lstStyle/>
                    <a:p>
                      <a:pPr algn="ctr">
                        <a:defRPr sz="1800"/>
                      </a:pPr>
                      <a:r>
                        <a:rPr b="1" cap="all" sz="1200">
                          <a:solidFill>
                            <a:srgbClr val="FFFFFF"/>
                          </a:solidFill>
                        </a:rPr>
                        <a:t>PROGRAM COMPLETION RATE</a:t>
                      </a:r>
                    </a:p>
                  </a:txBody>
                  <a:tcPr marL="76200" marR="76200" marT="76200" marB="76200" anchor="b" anchorCtr="0" horzOverflow="overflow">
                    <a:blipFill rotWithShape="1">
                      <a:blip r:embed="rId2"/>
                      <a:srcRect l="0" t="0" r="0" b="0"/>
                      <a:tile tx="0" ty="0" sx="100000" sy="100000" flip="none" algn="tl"/>
                    </a:blipFill>
                  </a:tcPr>
                </a:tc>
              </a:tr>
              <a:tr h="456316">
                <a:tc>
                  <a:txBody>
                    <a:bodyPr/>
                    <a:lstStyle/>
                    <a:p>
                      <a:pPr algn="ctr">
                        <a:defRPr sz="1800"/>
                      </a:pPr>
                      <a:r>
                        <a:rPr b="1" sz="1200">
                          <a:solidFill>
                            <a:srgbClr val="FFFFFF"/>
                          </a:solidFill>
                        </a:rPr>
                        <a:t>2017-2018</a:t>
                      </a:r>
                    </a:p>
                  </a:txBody>
                  <a:tcPr marL="76200" marR="76200" marT="76200" marB="76200" anchor="t" anchorCtr="0" horzOverflow="overflow">
                    <a:solidFill>
                      <a:srgbClr val="E0A352">
                        <a:alpha val="78515"/>
                      </a:srgbClr>
                    </a:solidFill>
                  </a:tcPr>
                </a:tc>
                <a:tc>
                  <a:txBody>
                    <a:bodyPr/>
                    <a:lstStyle/>
                    <a:p>
                      <a:pPr algn="ctr">
                        <a:defRPr sz="1800"/>
                      </a:pPr>
                      <a:r>
                        <a:rPr b="1" sz="1200">
                          <a:solidFill>
                            <a:srgbClr val="FFFFFF"/>
                          </a:solidFill>
                        </a:rPr>
                        <a:t>100%</a:t>
                      </a:r>
                    </a:p>
                  </a:txBody>
                  <a:tcPr marL="76200" marR="76200" marT="76200" marB="76200" anchor="t" anchorCtr="0" horzOverflow="overflow">
                    <a:solidFill>
                      <a:srgbClr val="E0A352">
                        <a:alpha val="78515"/>
                      </a:srgbClr>
                    </a:solidFill>
                  </a:tcPr>
                </a:tc>
                <a:tc>
                  <a:txBody>
                    <a:bodyPr/>
                    <a:lstStyle/>
                    <a:p>
                      <a:pPr algn="ctr">
                        <a:defRPr sz="1800"/>
                      </a:pPr>
                      <a:r>
                        <a:rPr b="1" sz="1200">
                          <a:solidFill>
                            <a:srgbClr val="FFFFFF"/>
                          </a:solidFill>
                        </a:rPr>
                        <a:t>92% (11/12)</a:t>
                      </a:r>
                    </a:p>
                  </a:txBody>
                  <a:tcPr marL="76200" marR="76200" marT="76200" marB="76200" anchor="t" anchorCtr="0" horzOverflow="overflow">
                    <a:solidFill>
                      <a:srgbClr val="E0A352">
                        <a:alpha val="78515"/>
                      </a:srgbClr>
                    </a:solidFill>
                  </a:tcPr>
                </a:tc>
              </a:tr>
              <a:tr h="456316">
                <a:tc>
                  <a:txBody>
                    <a:bodyPr/>
                    <a:lstStyle/>
                    <a:p>
                      <a:pPr algn="ctr">
                        <a:defRPr sz="1800"/>
                      </a:pPr>
                      <a:r>
                        <a:rPr b="1" sz="1200">
                          <a:solidFill>
                            <a:srgbClr val="FFFFFF"/>
                          </a:solidFill>
                        </a:rPr>
                        <a:t>2016-2017</a:t>
                      </a:r>
                    </a:p>
                  </a:txBody>
                  <a:tcPr marL="76200" marR="76200" marT="76200" marB="76200" anchor="t" anchorCtr="0" horzOverflow="overflow">
                    <a:noFill/>
                  </a:tcPr>
                </a:tc>
                <a:tc>
                  <a:txBody>
                    <a:bodyPr/>
                    <a:lstStyle/>
                    <a:p>
                      <a:pPr algn="ctr">
                        <a:defRPr sz="1800"/>
                      </a:pPr>
                      <a:r>
                        <a:rPr b="1" sz="1200">
                          <a:solidFill>
                            <a:srgbClr val="FFFFFF"/>
                          </a:solidFill>
                        </a:rPr>
                        <a:t>100%</a:t>
                      </a:r>
                    </a:p>
                  </a:txBody>
                  <a:tcPr marL="76200" marR="76200" marT="76200" marB="76200" anchor="t" anchorCtr="0" horzOverflow="overflow">
                    <a:noFill/>
                  </a:tcPr>
                </a:tc>
                <a:tc>
                  <a:txBody>
                    <a:bodyPr/>
                    <a:lstStyle/>
                    <a:p>
                      <a:pPr algn="ctr">
                        <a:defRPr sz="1800"/>
                      </a:pPr>
                      <a:r>
                        <a:rPr b="1" sz="1200">
                          <a:solidFill>
                            <a:srgbClr val="FFFFFF"/>
                          </a:solidFill>
                        </a:rPr>
                        <a:t>83% (10/12)</a:t>
                      </a:r>
                    </a:p>
                  </a:txBody>
                  <a:tcPr marL="76200" marR="76200" marT="76200" marB="76200" anchor="t" anchorCtr="0" horzOverflow="overflow">
                    <a:noFill/>
                  </a:tcPr>
                </a:tc>
              </a:tr>
              <a:tr h="456316">
                <a:tc>
                  <a:txBody>
                    <a:bodyPr/>
                    <a:lstStyle/>
                    <a:p>
                      <a:pPr algn="ctr">
                        <a:defRPr sz="1800"/>
                      </a:pPr>
                      <a:r>
                        <a:rPr b="1" sz="1200">
                          <a:solidFill>
                            <a:srgbClr val="FFFFFF"/>
                          </a:solidFill>
                        </a:rPr>
                        <a:t>2015-2016</a:t>
                      </a:r>
                    </a:p>
                  </a:txBody>
                  <a:tcPr marL="76200" marR="76200" marT="76200" marB="76200" anchor="t" anchorCtr="0" horzOverflow="overflow">
                    <a:solidFill>
                      <a:srgbClr val="E0A352">
                        <a:alpha val="78515"/>
                      </a:srgbClr>
                    </a:solidFill>
                  </a:tcPr>
                </a:tc>
                <a:tc>
                  <a:txBody>
                    <a:bodyPr/>
                    <a:lstStyle/>
                    <a:p>
                      <a:pPr algn="ctr">
                        <a:defRPr sz="1800"/>
                      </a:pPr>
                      <a:r>
                        <a:rPr b="1" sz="1200">
                          <a:solidFill>
                            <a:srgbClr val="FFFFFF"/>
                          </a:solidFill>
                        </a:rPr>
                        <a:t>100%</a:t>
                      </a:r>
                    </a:p>
                  </a:txBody>
                  <a:tcPr marL="76200" marR="76200" marT="76200" marB="76200" anchor="t" anchorCtr="0" horzOverflow="overflow">
                    <a:solidFill>
                      <a:srgbClr val="E0A352">
                        <a:alpha val="78515"/>
                      </a:srgbClr>
                    </a:solidFill>
                  </a:tcPr>
                </a:tc>
                <a:tc>
                  <a:txBody>
                    <a:bodyPr/>
                    <a:lstStyle/>
                    <a:p>
                      <a:pPr algn="ctr">
                        <a:defRPr sz="1800"/>
                      </a:pPr>
                      <a:r>
                        <a:rPr b="1" sz="1200">
                          <a:solidFill>
                            <a:srgbClr val="FFFFFF"/>
                          </a:solidFill>
                        </a:rPr>
                        <a:t>92% (11/12)</a:t>
                      </a:r>
                    </a:p>
                  </a:txBody>
                  <a:tcPr marL="76200" marR="76200" marT="76200" marB="76200" anchor="t" anchorCtr="0" horzOverflow="overflow">
                    <a:solidFill>
                      <a:srgbClr val="E0A352">
                        <a:alpha val="78515"/>
                      </a:srgbClr>
                    </a:solidFill>
                  </a:tcPr>
                </a:tc>
              </a:tr>
              <a:tr h="456316">
                <a:tc>
                  <a:txBody>
                    <a:bodyPr/>
                    <a:lstStyle/>
                    <a:p>
                      <a:pPr algn="ctr">
                        <a:defRPr sz="1800"/>
                      </a:pPr>
                      <a:r>
                        <a:rPr b="1" sz="1200">
                          <a:solidFill>
                            <a:srgbClr val="FFFFFF"/>
                          </a:solidFill>
                        </a:rPr>
                        <a:t>2014-2015</a:t>
                      </a:r>
                    </a:p>
                  </a:txBody>
                  <a:tcPr marL="76200" marR="76200" marT="76200" marB="76200" anchor="t" anchorCtr="0" horzOverflow="overflow">
                    <a:noFill/>
                  </a:tcPr>
                </a:tc>
                <a:tc>
                  <a:txBody>
                    <a:bodyPr/>
                    <a:lstStyle/>
                    <a:p>
                      <a:pPr algn="ctr">
                        <a:defRPr sz="1800"/>
                      </a:pPr>
                      <a:r>
                        <a:rPr b="1" sz="1200">
                          <a:solidFill>
                            <a:srgbClr val="FFFFFF"/>
                          </a:solidFill>
                        </a:rPr>
                        <a:t>92%</a:t>
                      </a:r>
                    </a:p>
                  </a:txBody>
                  <a:tcPr marL="76200" marR="76200" marT="76200" marB="76200" anchor="t" anchorCtr="0" horzOverflow="overflow">
                    <a:noFill/>
                  </a:tcPr>
                </a:tc>
                <a:tc>
                  <a:txBody>
                    <a:bodyPr/>
                    <a:lstStyle/>
                    <a:p>
                      <a:pPr algn="ctr">
                        <a:defRPr sz="1800"/>
                      </a:pPr>
                      <a:r>
                        <a:rPr b="1" sz="1200">
                          <a:solidFill>
                            <a:srgbClr val="FFFFFF"/>
                          </a:solidFill>
                        </a:rPr>
                        <a:t>100%  (12/12)</a:t>
                      </a:r>
                    </a:p>
                  </a:txBody>
                  <a:tcPr marL="76200" marR="76200" marT="76200" marB="76200" anchor="t" anchorCtr="0" horzOverflow="overflow">
                    <a:noFill/>
                  </a:tcPr>
                </a:tc>
              </a:tr>
              <a:tr h="456316">
                <a:tc>
                  <a:txBody>
                    <a:bodyPr/>
                    <a:lstStyle/>
                    <a:p>
                      <a:pPr algn="ctr">
                        <a:defRPr sz="1800"/>
                      </a:pPr>
                      <a:r>
                        <a:rPr b="1" sz="1200">
                          <a:solidFill>
                            <a:srgbClr val="FFFFFF"/>
                          </a:solidFill>
                        </a:rPr>
                        <a:t>2013-2014</a:t>
                      </a:r>
                    </a:p>
                  </a:txBody>
                  <a:tcPr marL="76200" marR="76200" marT="76200" marB="76200" anchor="t" anchorCtr="0" horzOverflow="overflow">
                    <a:solidFill>
                      <a:srgbClr val="E0A352">
                        <a:alpha val="78515"/>
                      </a:srgbClr>
                    </a:solidFill>
                  </a:tcPr>
                </a:tc>
                <a:tc>
                  <a:txBody>
                    <a:bodyPr/>
                    <a:lstStyle/>
                    <a:p>
                      <a:pPr algn="ctr">
                        <a:defRPr sz="1800"/>
                      </a:pPr>
                      <a:r>
                        <a:rPr b="1" sz="1200">
                          <a:solidFill>
                            <a:srgbClr val="FFFFFF"/>
                          </a:solidFill>
                        </a:rPr>
                        <a:t>100%</a:t>
                      </a:r>
                    </a:p>
                  </a:txBody>
                  <a:tcPr marL="76200" marR="76200" marT="76200" marB="76200" anchor="t" anchorCtr="0" horzOverflow="overflow">
                    <a:solidFill>
                      <a:srgbClr val="E0A352">
                        <a:alpha val="78515"/>
                      </a:srgbClr>
                    </a:solidFill>
                  </a:tcPr>
                </a:tc>
                <a:tc>
                  <a:txBody>
                    <a:bodyPr/>
                    <a:lstStyle/>
                    <a:p>
                      <a:pPr algn="ctr">
                        <a:defRPr sz="1800"/>
                      </a:pPr>
                      <a:r>
                        <a:rPr b="1" sz="1200">
                          <a:solidFill>
                            <a:srgbClr val="FFFFFF"/>
                          </a:solidFill>
                        </a:rPr>
                        <a:t>92%  (11/12)</a:t>
                      </a:r>
                    </a:p>
                  </a:txBody>
                  <a:tcPr marL="76200" marR="76200" marT="76200" marB="76200" anchor="t" anchorCtr="0" horzOverflow="overflow">
                    <a:solidFill>
                      <a:srgbClr val="E0A352">
                        <a:alpha val="78515"/>
                      </a:srgbClr>
                    </a:solidFill>
                  </a:tcPr>
                </a:tc>
              </a:tr>
              <a:tr h="705216">
                <a:tc>
                  <a:txBody>
                    <a:bodyPr/>
                    <a:lstStyle/>
                    <a:p>
                      <a:pPr algn="ctr">
                        <a:defRPr sz="1800"/>
                      </a:pPr>
                      <a:r>
                        <a:rPr b="1" sz="1200">
                          <a:solidFill>
                            <a:srgbClr val="FFFFFF"/>
                          </a:solidFill>
                        </a:rPr>
                        <a:t>5 Year Average (2014-2018)</a:t>
                      </a:r>
                    </a:p>
                  </a:txBody>
                  <a:tcPr marL="76200" marR="76200" marT="76200" marB="76200" anchor="t" anchorCtr="0" horzOverflow="overflow">
                    <a:noFill/>
                  </a:tcPr>
                </a:tc>
                <a:tc>
                  <a:txBody>
                    <a:bodyPr/>
                    <a:lstStyle/>
                    <a:p>
                      <a:pPr algn="ctr">
                        <a:defRPr sz="1800"/>
                      </a:pPr>
                      <a:r>
                        <a:rPr b="1" sz="1200">
                          <a:solidFill>
                            <a:srgbClr val="FFFFFF"/>
                          </a:solidFill>
                        </a:rPr>
                        <a:t>98.4%</a:t>
                      </a:r>
                    </a:p>
                  </a:txBody>
                  <a:tcPr marL="76200" marR="76200" marT="76200" marB="76200" anchor="t" anchorCtr="0" horzOverflow="overflow">
                    <a:noFill/>
                  </a:tcPr>
                </a:tc>
                <a:tc>
                  <a:txBody>
                    <a:bodyPr/>
                    <a:lstStyle/>
                    <a:p>
                      <a:pPr algn="ctr">
                        <a:defRPr sz="1800"/>
                      </a:pPr>
                      <a:r>
                        <a:rPr b="1" sz="1200">
                          <a:solidFill>
                            <a:srgbClr val="FFFFFF"/>
                          </a:solidFill>
                        </a:rPr>
                        <a:t>91.8%</a:t>
                      </a:r>
                    </a:p>
                  </a:txBody>
                  <a:tcPr marL="76200" marR="76200" marT="76200" marB="76200" anchor="t" anchorCtr="0" horzOverflow="overflow">
                    <a:noFill/>
                  </a:tcPr>
                </a:tc>
              </a:tr>
            </a:tbl>
          </a:graphicData>
        </a:graphic>
      </p:graphicFrame>
      <p:sp>
        <p:nvSpPr>
          <p:cNvPr id="182"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83"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84" name="delgado logo-white.png" descr="delgado logo-white.png"/>
          <p:cNvPicPr>
            <a:picLocks noChangeAspect="1"/>
          </p:cNvPicPr>
          <p:nvPr/>
        </p:nvPicPr>
        <p:blipFill>
          <a:blip r:embed="rId3">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838200" y="365125"/>
            <a:ext cx="10515600" cy="1325563"/>
          </a:xfrm>
          <a:prstGeom prst="rect">
            <a:avLst/>
          </a:prstGeom>
        </p:spPr>
        <p:txBody>
          <a:bodyPr/>
          <a:lstStyle>
            <a:lvl1pPr algn="ctr"/>
          </a:lstStyle>
          <a:p>
            <a:pPr/>
            <a:r>
              <a:t>Career Navigators …</a:t>
            </a:r>
          </a:p>
        </p:txBody>
      </p:sp>
      <p:sp>
        <p:nvSpPr>
          <p:cNvPr id="187" name="Text Placeholder 2"/>
          <p:cNvSpPr txBox="1"/>
          <p:nvPr>
            <p:ph type="body" idx="1"/>
          </p:nvPr>
        </p:nvSpPr>
        <p:spPr>
          <a:xfrm>
            <a:off x="699531" y="1742580"/>
            <a:ext cx="10953729" cy="4351340"/>
          </a:xfrm>
          <a:prstGeom prst="rect">
            <a:avLst/>
          </a:prstGeom>
        </p:spPr>
        <p:txBody>
          <a:bodyPr/>
          <a:lstStyle/>
          <a:p>
            <a:pPr marL="0" indent="0">
              <a:lnSpc>
                <a:spcPct val="100000"/>
              </a:lnSpc>
              <a:buSzTx/>
              <a:buNone/>
              <a:defRPr sz="2400"/>
            </a:pPr>
            <a:r>
              <a:t>By definition: </a:t>
            </a:r>
          </a:p>
          <a:p>
            <a:pPr>
              <a:lnSpc>
                <a:spcPct val="100000"/>
              </a:lnSpc>
              <a:buFont typeface="Georgia"/>
              <a:buChar char="❖"/>
              <a:defRPr sz="2200"/>
            </a:pPr>
            <a:r>
              <a:t>  Develop relationships with prospective employers</a:t>
            </a:r>
          </a:p>
          <a:p>
            <a:pPr>
              <a:lnSpc>
                <a:spcPct val="100000"/>
              </a:lnSpc>
              <a:buFont typeface="Georgia"/>
              <a:buChar char="❖"/>
              <a:defRPr sz="2200"/>
            </a:pPr>
            <a:r>
              <a:t>  Coach, mentor, supervise, and motivate students</a:t>
            </a:r>
          </a:p>
          <a:p>
            <a:pPr>
              <a:lnSpc>
                <a:spcPct val="100000"/>
              </a:lnSpc>
              <a:buFont typeface="Georgia"/>
              <a:buChar char="❖"/>
              <a:defRPr sz="2200"/>
            </a:pPr>
            <a:r>
              <a:t>  Direct students to mesh academic learning with industry-based employability skills </a:t>
            </a:r>
          </a:p>
          <a:p>
            <a:pPr>
              <a:lnSpc>
                <a:spcPct val="100000"/>
              </a:lnSpc>
              <a:buFont typeface="Georgia"/>
              <a:buChar char="❖"/>
              <a:defRPr sz="2200"/>
            </a:pPr>
            <a:r>
              <a:t>  Guide students to above average organizational and office skills, self-directed management, and productive team environments</a:t>
            </a:r>
          </a:p>
          <a:p>
            <a:pPr>
              <a:lnSpc>
                <a:spcPct val="100000"/>
              </a:lnSpc>
              <a:buFont typeface="Georgia"/>
              <a:buChar char="❖"/>
              <a:defRPr sz="2200"/>
            </a:pPr>
            <a:r>
              <a:t>  Create career pipelines to local/regional organizations for students/graduates</a:t>
            </a:r>
          </a:p>
          <a:p>
            <a:pPr marL="0" indent="0">
              <a:lnSpc>
                <a:spcPct val="100000"/>
              </a:lnSpc>
              <a:buSzTx/>
              <a:buNone/>
              <a:defRPr sz="2400"/>
            </a:pPr>
            <a:r>
              <a:t>	</a:t>
            </a:r>
          </a:p>
        </p:txBody>
      </p:sp>
      <p:sp>
        <p:nvSpPr>
          <p:cNvPr id="188"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89"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90" name="delgado logo-white.png" descr="delgado logo-white.png"/>
          <p:cNvPicPr>
            <a:picLocks noChangeAspect="1"/>
          </p:cNvPicPr>
          <p:nvPr/>
        </p:nvPicPr>
        <p:blipFill>
          <a:blip r:embed="rId2">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ext Placeholder 2"/>
          <p:cNvSpPr txBox="1"/>
          <p:nvPr>
            <p:ph type="body" sz="half" idx="1"/>
          </p:nvPr>
        </p:nvSpPr>
        <p:spPr>
          <a:xfrm>
            <a:off x="398424" y="1694745"/>
            <a:ext cx="4744101" cy="4333909"/>
          </a:xfrm>
          <a:prstGeom prst="rect">
            <a:avLst/>
          </a:prstGeom>
        </p:spPr>
        <p:txBody>
          <a:bodyPr/>
          <a:lstStyle/>
          <a:p>
            <a:pPr>
              <a:lnSpc>
                <a:spcPct val="100000"/>
              </a:lnSpc>
              <a:defRPr sz="2400"/>
            </a:pPr>
          </a:p>
          <a:p>
            <a:pPr>
              <a:lnSpc>
                <a:spcPct val="100000"/>
              </a:lnSpc>
              <a:defRPr sz="2400"/>
            </a:pPr>
            <a:r>
              <a:t>Teach workplace compliance</a:t>
            </a:r>
          </a:p>
          <a:p>
            <a:pPr>
              <a:lnSpc>
                <a:spcPct val="100000"/>
              </a:lnSpc>
              <a:defRPr sz="2400"/>
            </a:pPr>
            <a:r>
              <a:t>Conduct individual and group workshops</a:t>
            </a:r>
          </a:p>
          <a:p>
            <a:pPr>
              <a:lnSpc>
                <a:spcPct val="100000"/>
              </a:lnSpc>
              <a:defRPr sz="2400"/>
            </a:pPr>
            <a:r>
              <a:t> Assist students in creation of career planning</a:t>
            </a:r>
          </a:p>
          <a:p>
            <a:pPr>
              <a:lnSpc>
                <a:spcPct val="100000"/>
              </a:lnSpc>
              <a:defRPr sz="2400"/>
            </a:pPr>
            <a:r>
              <a:t> Evaluate progress of student career development </a:t>
            </a:r>
          </a:p>
        </p:txBody>
      </p:sp>
      <p:pic>
        <p:nvPicPr>
          <p:cNvPr id="193" name="Image" descr="Image"/>
          <p:cNvPicPr>
            <a:picLocks noChangeAspect="1"/>
          </p:cNvPicPr>
          <p:nvPr/>
        </p:nvPicPr>
        <p:blipFill>
          <a:blip r:embed="rId2">
            <a:extLst/>
          </a:blip>
          <a:stretch>
            <a:fillRect/>
          </a:stretch>
        </p:blipFill>
        <p:spPr>
          <a:xfrm>
            <a:off x="5263305" y="-16738"/>
            <a:ext cx="6544510" cy="6891475"/>
          </a:xfrm>
          <a:prstGeom prst="rect">
            <a:avLst/>
          </a:prstGeom>
          <a:ln w="12700">
            <a:miter lim="400000"/>
          </a:ln>
        </p:spPr>
      </p:pic>
      <p:sp>
        <p:nvSpPr>
          <p:cNvPr id="194" name="Career Navigators"/>
          <p:cNvSpPr txBox="1"/>
          <p:nvPr>
            <p:ph type="title"/>
          </p:nvPr>
        </p:nvSpPr>
        <p:spPr>
          <a:xfrm>
            <a:off x="211286" y="252842"/>
            <a:ext cx="4744100" cy="1325564"/>
          </a:xfrm>
          <a:prstGeom prst="rect">
            <a:avLst/>
          </a:prstGeom>
        </p:spPr>
        <p:txBody>
          <a:bodyPr/>
          <a:lstStyle>
            <a:lvl1pPr algn="ctr"/>
          </a:lstStyle>
          <a:p>
            <a:pPr/>
            <a:r>
              <a:t> Career Navigators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itle 1"/>
          <p:cNvSpPr txBox="1"/>
          <p:nvPr>
            <p:ph type="title"/>
          </p:nvPr>
        </p:nvSpPr>
        <p:spPr>
          <a:xfrm>
            <a:off x="572502" y="2235817"/>
            <a:ext cx="4069416" cy="1459378"/>
          </a:xfrm>
          <a:prstGeom prst="rect">
            <a:avLst/>
          </a:prstGeom>
        </p:spPr>
        <p:txBody>
          <a:bodyPr/>
          <a:lstStyle/>
          <a:p>
            <a:pPr algn="ctr" defTabSz="768094">
              <a:defRPr sz="3600"/>
            </a:pPr>
            <a:r>
              <a:t>Rachel Wilkerson</a:t>
            </a:r>
            <a:br/>
            <a:r>
              <a:t> Nursing Navigator</a:t>
            </a:r>
          </a:p>
        </p:txBody>
      </p:sp>
      <p:pic>
        <p:nvPicPr>
          <p:cNvPr id="197" name="Image" descr="Image"/>
          <p:cNvPicPr>
            <a:picLocks noChangeAspect="1"/>
          </p:cNvPicPr>
          <p:nvPr/>
        </p:nvPicPr>
        <p:blipFill>
          <a:blip r:embed="rId2">
            <a:extLst/>
          </a:blip>
          <a:stretch>
            <a:fillRect/>
          </a:stretch>
        </p:blipFill>
        <p:spPr>
          <a:xfrm>
            <a:off x="5575155" y="28693"/>
            <a:ext cx="6636964" cy="680061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itle 1"/>
          <p:cNvSpPr txBox="1"/>
          <p:nvPr>
            <p:ph type="title"/>
          </p:nvPr>
        </p:nvSpPr>
        <p:spPr>
          <a:xfrm>
            <a:off x="594921" y="131203"/>
            <a:ext cx="10515601" cy="1325564"/>
          </a:xfrm>
          <a:prstGeom prst="rect">
            <a:avLst/>
          </a:prstGeom>
        </p:spPr>
        <p:txBody>
          <a:bodyPr/>
          <a:lstStyle>
            <a:lvl1pPr algn="ctr"/>
          </a:lstStyle>
          <a:p>
            <a:pPr/>
            <a:r>
              <a:t>Nursing Navigator duties include:</a:t>
            </a:r>
          </a:p>
        </p:txBody>
      </p:sp>
      <p:sp>
        <p:nvSpPr>
          <p:cNvPr id="200" name="Text Placeholder 2"/>
          <p:cNvSpPr txBox="1"/>
          <p:nvPr>
            <p:ph type="body" idx="1"/>
          </p:nvPr>
        </p:nvSpPr>
        <p:spPr>
          <a:xfrm>
            <a:off x="914921" y="1691819"/>
            <a:ext cx="10515601" cy="3966238"/>
          </a:xfrm>
          <a:prstGeom prst="rect">
            <a:avLst/>
          </a:prstGeom>
        </p:spPr>
        <p:txBody>
          <a:bodyPr/>
          <a:lstStyle/>
          <a:p>
            <a:pPr>
              <a:lnSpc>
                <a:spcPct val="100000"/>
              </a:lnSpc>
              <a:defRPr sz="2200"/>
            </a:pPr>
            <a:r>
              <a:t>Acts as liaison for single moms majoring in Nursing to improve attainment rates of degrees or high credentials.</a:t>
            </a:r>
          </a:p>
          <a:p>
            <a:pPr>
              <a:lnSpc>
                <a:spcPct val="100000"/>
              </a:lnSpc>
              <a:defRPr sz="2200"/>
            </a:pPr>
            <a:r>
              <a:t>Provides case management support and career exploration, which leads to career pathways and professional development. </a:t>
            </a:r>
          </a:p>
          <a:p>
            <a:pPr>
              <a:lnSpc>
                <a:spcPct val="100000"/>
              </a:lnSpc>
              <a:defRPr sz="2200"/>
            </a:pPr>
            <a:r>
              <a:t>Maintains cooperative working relationships with agencies and organizations interested in public healthcare to provide employment lead for nursing students.</a:t>
            </a:r>
          </a:p>
          <a:p>
            <a:pPr>
              <a:lnSpc>
                <a:spcPct val="100000"/>
              </a:lnSpc>
              <a:defRPr sz="2200"/>
            </a:pPr>
            <a:r>
              <a:t>Attends numerous college fairs to recruit students and create partnerships between local high schools. </a:t>
            </a:r>
          </a:p>
          <a:p>
            <a:pPr>
              <a:lnSpc>
                <a:spcPct val="100000"/>
              </a:lnSpc>
              <a:defRPr sz="2200"/>
            </a:pPr>
            <a:r>
              <a:t>Engages potential employers by attending local job fairs. </a:t>
            </a:r>
          </a:p>
          <a:p>
            <a:pPr>
              <a:lnSpc>
                <a:spcPct val="100000"/>
              </a:lnSpc>
              <a:defRPr sz="2200"/>
            </a:pPr>
            <a:r>
              <a:t>Schedules and host information sessions.</a:t>
            </a:r>
          </a:p>
        </p:txBody>
      </p:sp>
      <p:sp>
        <p:nvSpPr>
          <p:cNvPr id="201" name="Rectangle"/>
          <p:cNvSpPr/>
          <p:nvPr/>
        </p:nvSpPr>
        <p:spPr>
          <a:xfrm>
            <a:off x="-8953" y="6423359"/>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202" name="Rectangle"/>
          <p:cNvSpPr/>
          <p:nvPr/>
        </p:nvSpPr>
        <p:spPr>
          <a:xfrm>
            <a:off x="7101788" y="6423359"/>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203" name="delgado logo-white.png" descr="delgado logo-white.png"/>
          <p:cNvPicPr>
            <a:picLocks noChangeAspect="1"/>
          </p:cNvPicPr>
          <p:nvPr/>
        </p:nvPicPr>
        <p:blipFill>
          <a:blip r:embed="rId2">
            <a:extLst/>
          </a:blip>
          <a:stretch>
            <a:fillRect/>
          </a:stretch>
        </p:blipFill>
        <p:spPr>
          <a:xfrm>
            <a:off x="5326796" y="6135144"/>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Double-click to edit"/>
          <p:cNvSpPr txBox="1"/>
          <p:nvPr>
            <p:ph type="title"/>
          </p:nvPr>
        </p:nvSpPr>
        <p:spPr>
          <a:xfrm>
            <a:off x="838200" y="365125"/>
            <a:ext cx="10515600" cy="1325563"/>
          </a:xfrm>
          <a:prstGeom prst="rect">
            <a:avLst/>
          </a:prstGeom>
        </p:spPr>
        <p:txBody>
          <a:bodyPr/>
          <a:lstStyle>
            <a:lvl1pPr algn="ctr"/>
          </a:lstStyle>
          <a:p>
            <a:pPr/>
            <a:r>
              <a:t>Contents</a:t>
            </a:r>
          </a:p>
        </p:txBody>
      </p:sp>
      <p:sp>
        <p:nvSpPr>
          <p:cNvPr id="103" name="Double-click to edit"/>
          <p:cNvSpPr txBox="1"/>
          <p:nvPr>
            <p:ph type="body" idx="1"/>
          </p:nvPr>
        </p:nvSpPr>
        <p:spPr>
          <a:xfrm>
            <a:off x="838200" y="1883512"/>
            <a:ext cx="10515600" cy="4351340"/>
          </a:xfrm>
          <a:prstGeom prst="rect">
            <a:avLst/>
          </a:prstGeom>
        </p:spPr>
        <p:txBody>
          <a:bodyPr/>
          <a:lstStyle/>
          <a:p>
            <a:pPr marL="571500" indent="-571500">
              <a:buFontTx/>
              <a:buAutoNum type="romanLcPeriod" startAt="1"/>
            </a:pPr>
            <a:r>
              <a:t>What is Perkins V?</a:t>
            </a:r>
          </a:p>
          <a:p>
            <a:pPr marL="571500" indent="-571500">
              <a:buFontTx/>
              <a:buAutoNum type="romanLcPeriod" startAt="1"/>
            </a:pPr>
            <a:r>
              <a:t>Goal &amp; Objectives of the Perkins Grant</a:t>
            </a:r>
          </a:p>
          <a:p>
            <a:pPr marL="571500" indent="-571500">
              <a:buFontTx/>
              <a:buAutoNum type="romanLcPeriod" startAt="1"/>
            </a:pPr>
            <a:r>
              <a:t>Louisiana Career Clusters </a:t>
            </a:r>
          </a:p>
          <a:p>
            <a:pPr marL="571500" indent="-571500">
              <a:buFontTx/>
              <a:buAutoNum type="romanLcPeriod" startAt="1"/>
            </a:pPr>
            <a:r>
              <a:t>Perkins-approved clusters at Delgado Community College</a:t>
            </a:r>
          </a:p>
          <a:p>
            <a:pPr marL="571500" indent="-571500">
              <a:buFontTx/>
              <a:buAutoNum type="romanLcPeriod" startAt="1"/>
            </a:pPr>
            <a:r>
              <a:t>Updated equipment in student success</a:t>
            </a:r>
          </a:p>
          <a:p>
            <a:pPr marL="571500" indent="-571500">
              <a:buFontTx/>
              <a:buAutoNum type="romanLcPeriod" startAt="1"/>
            </a:pPr>
            <a:r>
              <a:t>Career Navigators in student success </a:t>
            </a:r>
          </a:p>
        </p:txBody>
      </p:sp>
      <p:sp>
        <p:nvSpPr>
          <p:cNvPr id="104" name="Rectangle"/>
          <p:cNvSpPr/>
          <p:nvPr/>
        </p:nvSpPr>
        <p:spPr>
          <a:xfrm>
            <a:off x="-8954" y="6434027"/>
            <a:ext cx="4422146"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05" name="Rectangle"/>
          <p:cNvSpPr/>
          <p:nvPr/>
        </p:nvSpPr>
        <p:spPr>
          <a:xfrm>
            <a:off x="8053316" y="6434027"/>
            <a:ext cx="4422147"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06" name="delgado logo-white.png" descr="delgado logo-white.png"/>
          <p:cNvPicPr>
            <a:picLocks noChangeAspect="1"/>
          </p:cNvPicPr>
          <p:nvPr/>
        </p:nvPicPr>
        <p:blipFill>
          <a:blip r:embed="rId2">
            <a:extLst/>
          </a:blip>
          <a:stretch>
            <a:fillRect/>
          </a:stretch>
        </p:blipFill>
        <p:spPr>
          <a:xfrm>
            <a:off x="4988442" y="5847798"/>
            <a:ext cx="2489625" cy="73457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itle 1"/>
          <p:cNvSpPr txBox="1"/>
          <p:nvPr>
            <p:ph type="title"/>
          </p:nvPr>
        </p:nvSpPr>
        <p:spPr>
          <a:xfrm>
            <a:off x="136434" y="1703157"/>
            <a:ext cx="4700819" cy="1453675"/>
          </a:xfrm>
          <a:prstGeom prst="rect">
            <a:avLst/>
          </a:prstGeom>
        </p:spPr>
        <p:txBody>
          <a:bodyPr/>
          <a:lstStyle/>
          <a:p>
            <a:pPr algn="ctr" defTabSz="713230">
              <a:defRPr sz="3400"/>
            </a:pPr>
            <a:r>
              <a:t>Monecia Moody </a:t>
            </a:r>
            <a:br/>
            <a:r>
              <a:t>Skilled Crafts Navigator </a:t>
            </a:r>
          </a:p>
        </p:txBody>
      </p:sp>
      <p:pic>
        <p:nvPicPr>
          <p:cNvPr id="206" name="Image" descr="Image"/>
          <p:cNvPicPr>
            <a:picLocks noChangeAspect="1"/>
          </p:cNvPicPr>
          <p:nvPr/>
        </p:nvPicPr>
        <p:blipFill>
          <a:blip r:embed="rId2">
            <a:extLst/>
          </a:blip>
          <a:stretch>
            <a:fillRect/>
          </a:stretch>
        </p:blipFill>
        <p:spPr>
          <a:xfrm>
            <a:off x="5131058" y="-3"/>
            <a:ext cx="7169730" cy="685800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Title 1"/>
          <p:cNvSpPr txBox="1"/>
          <p:nvPr>
            <p:ph type="title"/>
          </p:nvPr>
        </p:nvSpPr>
        <p:spPr>
          <a:xfrm>
            <a:off x="417138" y="46991"/>
            <a:ext cx="11201287" cy="1325564"/>
          </a:xfrm>
          <a:prstGeom prst="rect">
            <a:avLst/>
          </a:prstGeom>
        </p:spPr>
        <p:txBody>
          <a:bodyPr/>
          <a:lstStyle>
            <a:lvl1pPr algn="ctr"/>
          </a:lstStyle>
          <a:p>
            <a:pPr/>
            <a:r>
              <a:t>The Skilled Crafts Navigator’s duties include:</a:t>
            </a:r>
          </a:p>
        </p:txBody>
      </p:sp>
      <p:sp>
        <p:nvSpPr>
          <p:cNvPr id="209" name="Text Placeholder 2"/>
          <p:cNvSpPr txBox="1"/>
          <p:nvPr>
            <p:ph type="body" idx="1"/>
          </p:nvPr>
        </p:nvSpPr>
        <p:spPr>
          <a:xfrm>
            <a:off x="467049" y="1611096"/>
            <a:ext cx="11693326" cy="4011824"/>
          </a:xfrm>
          <a:prstGeom prst="rect">
            <a:avLst/>
          </a:prstGeom>
        </p:spPr>
        <p:txBody>
          <a:bodyPr/>
          <a:lstStyle/>
          <a:p>
            <a:pPr marL="212597" indent="-212597" defTabSz="850391">
              <a:lnSpc>
                <a:spcPct val="120000"/>
              </a:lnSpc>
              <a:spcBef>
                <a:spcPts val="900"/>
              </a:spcBef>
              <a:defRPr sz="2200"/>
            </a:pPr>
            <a:r>
              <a:t>Acts as Academic Advisor of Technical Programs to assist students through their journey of earning a certification or a technical diploma</a:t>
            </a:r>
          </a:p>
          <a:p>
            <a:pPr marL="212597" indent="-212597" defTabSz="850391">
              <a:lnSpc>
                <a:spcPct val="120000"/>
              </a:lnSpc>
              <a:spcBef>
                <a:spcPts val="900"/>
              </a:spcBef>
              <a:defRPr sz="2200"/>
            </a:pPr>
            <a:r>
              <a:t>Serves as liaison between faculty, staff, and students to help resolve academic issues</a:t>
            </a:r>
          </a:p>
          <a:p>
            <a:pPr marL="212597" indent="-212597" defTabSz="850391">
              <a:lnSpc>
                <a:spcPct val="120000"/>
              </a:lnSpc>
              <a:spcBef>
                <a:spcPts val="900"/>
              </a:spcBef>
              <a:defRPr sz="2200"/>
            </a:pPr>
            <a:r>
              <a:t>Participates in Delgado's RIGHT PATH Initiative with other Academic Advisors as a part of the Quality Enhancement Plan to help increase student retention</a:t>
            </a:r>
          </a:p>
          <a:p>
            <a:pPr marL="212597" indent="-212597" defTabSz="850391">
              <a:lnSpc>
                <a:spcPct val="120000"/>
              </a:lnSpc>
              <a:spcBef>
                <a:spcPts val="900"/>
              </a:spcBef>
              <a:defRPr sz="2200"/>
            </a:pPr>
            <a:r>
              <a:t>Works closely with departments in, and related to, Student Affairs to gather and disseminate information to students or in directing them to the appropriate department</a:t>
            </a:r>
          </a:p>
          <a:p>
            <a:pPr marL="212597" indent="-212597" defTabSz="850391">
              <a:lnSpc>
                <a:spcPct val="120000"/>
              </a:lnSpc>
              <a:spcBef>
                <a:spcPts val="900"/>
              </a:spcBef>
              <a:defRPr sz="2200"/>
            </a:pPr>
            <a:r>
              <a:t>Builds strong relationships with students that will guide them on the proper path to ensure that each and every participant is a completer </a:t>
            </a:r>
          </a:p>
        </p:txBody>
      </p:sp>
      <p:sp>
        <p:nvSpPr>
          <p:cNvPr id="210" name="Rectangle"/>
          <p:cNvSpPr/>
          <p:nvPr/>
        </p:nvSpPr>
        <p:spPr>
          <a:xfrm>
            <a:off x="-8953" y="6423359"/>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211" name="Rectangle"/>
          <p:cNvSpPr/>
          <p:nvPr/>
        </p:nvSpPr>
        <p:spPr>
          <a:xfrm>
            <a:off x="7101788" y="6423359"/>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212" name="delgado logo-white.png" descr="delgado logo-white.png"/>
          <p:cNvPicPr>
            <a:picLocks noChangeAspect="1"/>
          </p:cNvPicPr>
          <p:nvPr/>
        </p:nvPicPr>
        <p:blipFill>
          <a:blip r:embed="rId2">
            <a:extLst/>
          </a:blip>
          <a:stretch>
            <a:fillRect/>
          </a:stretch>
        </p:blipFill>
        <p:spPr>
          <a:xfrm>
            <a:off x="5326796" y="6135144"/>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itle 1"/>
          <p:cNvSpPr txBox="1"/>
          <p:nvPr>
            <p:ph type="title"/>
          </p:nvPr>
        </p:nvSpPr>
        <p:spPr>
          <a:xfrm>
            <a:off x="724778" y="1680212"/>
            <a:ext cx="4782838" cy="2085041"/>
          </a:xfrm>
          <a:prstGeom prst="rect">
            <a:avLst/>
          </a:prstGeom>
        </p:spPr>
        <p:txBody>
          <a:bodyPr/>
          <a:lstStyle/>
          <a:p>
            <a:pPr algn="ctr" defTabSz="822958">
              <a:defRPr sz="3700"/>
            </a:pPr>
            <a:r>
              <a:t>Arthur Williamson:</a:t>
            </a:r>
            <a:br/>
            <a:r>
              <a:t>Information Technology Navigator</a:t>
            </a:r>
          </a:p>
        </p:txBody>
      </p:sp>
      <p:pic>
        <p:nvPicPr>
          <p:cNvPr id="215" name="Image" descr="Image"/>
          <p:cNvPicPr>
            <a:picLocks noChangeAspect="1"/>
          </p:cNvPicPr>
          <p:nvPr/>
        </p:nvPicPr>
        <p:blipFill>
          <a:blip r:embed="rId2">
            <a:extLst/>
          </a:blip>
          <a:stretch>
            <a:fillRect/>
          </a:stretch>
        </p:blipFill>
        <p:spPr>
          <a:xfrm>
            <a:off x="6874364" y="9297"/>
            <a:ext cx="5329929" cy="68580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Title 1"/>
          <p:cNvSpPr txBox="1"/>
          <p:nvPr>
            <p:ph type="title"/>
          </p:nvPr>
        </p:nvSpPr>
        <p:spPr>
          <a:xfrm>
            <a:off x="143523" y="75062"/>
            <a:ext cx="11904954" cy="1325564"/>
          </a:xfrm>
          <a:prstGeom prst="rect">
            <a:avLst/>
          </a:prstGeom>
        </p:spPr>
        <p:txBody>
          <a:bodyPr/>
          <a:lstStyle>
            <a:lvl1pPr algn="ctr">
              <a:defRPr sz="4000"/>
            </a:lvl1pPr>
          </a:lstStyle>
          <a:p>
            <a:pPr/>
            <a:r>
              <a:t>Information Technology Navigator duties include:</a:t>
            </a:r>
          </a:p>
        </p:txBody>
      </p:sp>
      <p:sp>
        <p:nvSpPr>
          <p:cNvPr id="218" name="Text Placeholder 2"/>
          <p:cNvSpPr txBox="1"/>
          <p:nvPr>
            <p:ph type="body" idx="1"/>
          </p:nvPr>
        </p:nvSpPr>
        <p:spPr>
          <a:xfrm>
            <a:off x="838200" y="1495874"/>
            <a:ext cx="10515600" cy="4556464"/>
          </a:xfrm>
          <a:prstGeom prst="rect">
            <a:avLst/>
          </a:prstGeom>
        </p:spPr>
        <p:txBody>
          <a:bodyPr/>
          <a:lstStyle/>
          <a:p>
            <a:pPr marL="0" indent="0" defTabSz="722376">
              <a:lnSpc>
                <a:spcPct val="120000"/>
              </a:lnSpc>
              <a:spcBef>
                <a:spcPts val="700"/>
              </a:spcBef>
              <a:buSzTx/>
              <a:buNone/>
              <a:defRPr sz="1800"/>
            </a:pPr>
            <a:r>
              <a:t>• Assists students with creating and updating their LinkedIn pages to assist with networking and job searching</a:t>
            </a:r>
          </a:p>
          <a:p>
            <a:pPr marL="0" indent="0" defTabSz="722376">
              <a:lnSpc>
                <a:spcPct val="120000"/>
              </a:lnSpc>
              <a:spcBef>
                <a:spcPts val="700"/>
              </a:spcBef>
              <a:buSzTx/>
              <a:buNone/>
              <a:defRPr sz="1800"/>
            </a:pPr>
            <a:r>
              <a:t>• Provides career navigation to students to help them understand their specific path to employment</a:t>
            </a:r>
          </a:p>
          <a:p>
            <a:pPr marL="0" indent="0" defTabSz="722376">
              <a:lnSpc>
                <a:spcPct val="120000"/>
              </a:lnSpc>
              <a:spcBef>
                <a:spcPts val="700"/>
              </a:spcBef>
              <a:buSzTx/>
              <a:buNone/>
              <a:defRPr sz="1800"/>
            </a:pPr>
            <a:r>
              <a:t>• Creates a, “pipeline," relationship between our students and local tech employers that are hiring</a:t>
            </a:r>
          </a:p>
          <a:p>
            <a:pPr marL="0" indent="0" defTabSz="722376">
              <a:lnSpc>
                <a:spcPct val="120000"/>
              </a:lnSpc>
              <a:spcBef>
                <a:spcPts val="700"/>
              </a:spcBef>
              <a:buSzTx/>
              <a:buNone/>
              <a:defRPr sz="1800"/>
            </a:pPr>
            <a:r>
              <a:t>• Compiles a database of over 25 vendors that provide services ranging from guest speaking to career placement</a:t>
            </a:r>
          </a:p>
          <a:p>
            <a:pPr marL="0" indent="0" defTabSz="722376">
              <a:lnSpc>
                <a:spcPct val="120000"/>
              </a:lnSpc>
              <a:spcBef>
                <a:spcPts val="700"/>
              </a:spcBef>
              <a:buSzTx/>
              <a:buNone/>
              <a:defRPr sz="1800"/>
            </a:pPr>
            <a:r>
              <a:t>• Assists in with employer expo each semester to directly  match our students with vendors</a:t>
            </a:r>
          </a:p>
          <a:p>
            <a:pPr marL="0" indent="0" defTabSz="722376">
              <a:lnSpc>
                <a:spcPct val="120000"/>
              </a:lnSpc>
              <a:spcBef>
                <a:spcPts val="700"/>
              </a:spcBef>
              <a:buSzTx/>
              <a:buNone/>
              <a:defRPr sz="1800"/>
            </a:pPr>
            <a:r>
              <a:t>• Makes connections that lead to internship opportunities for our students</a:t>
            </a:r>
          </a:p>
          <a:p>
            <a:pPr marL="0" indent="0" defTabSz="722376">
              <a:lnSpc>
                <a:spcPct val="120000"/>
              </a:lnSpc>
              <a:spcBef>
                <a:spcPts val="700"/>
              </a:spcBef>
              <a:buSzTx/>
              <a:buNone/>
              <a:defRPr sz="1800"/>
            </a:pPr>
            <a:r>
              <a:t>• Creates a weekly newsletter for students that highlights important industry information and trends</a:t>
            </a:r>
          </a:p>
          <a:p>
            <a:pPr marL="0" indent="0" defTabSz="722376">
              <a:lnSpc>
                <a:spcPct val="120000"/>
              </a:lnSpc>
              <a:spcBef>
                <a:spcPts val="700"/>
              </a:spcBef>
              <a:buSzTx/>
              <a:buNone/>
              <a:defRPr sz="1800"/>
            </a:pPr>
            <a:r>
              <a:t>• Facilitates alumni engagement events and correspondence</a:t>
            </a:r>
          </a:p>
        </p:txBody>
      </p:sp>
      <p:sp>
        <p:nvSpPr>
          <p:cNvPr id="219"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220"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221" name="delgado logo-white.png" descr="delgado logo-white.png"/>
          <p:cNvPicPr>
            <a:picLocks noChangeAspect="1"/>
          </p:cNvPicPr>
          <p:nvPr/>
        </p:nvPicPr>
        <p:blipFill>
          <a:blip r:embed="rId2">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itle 1"/>
          <p:cNvSpPr txBox="1"/>
          <p:nvPr>
            <p:ph type="title"/>
          </p:nvPr>
        </p:nvSpPr>
        <p:spPr>
          <a:xfrm>
            <a:off x="838200" y="365125"/>
            <a:ext cx="10515600" cy="1325563"/>
          </a:xfrm>
          <a:prstGeom prst="rect">
            <a:avLst/>
          </a:prstGeom>
        </p:spPr>
        <p:txBody>
          <a:bodyPr/>
          <a:lstStyle>
            <a:lvl1pPr algn="ctr"/>
          </a:lstStyle>
          <a:p>
            <a:pPr/>
            <a:r>
              <a:t>Resources</a:t>
            </a:r>
          </a:p>
        </p:txBody>
      </p:sp>
      <p:sp>
        <p:nvSpPr>
          <p:cNvPr id="224" name="Rectangle"/>
          <p:cNvSpPr/>
          <p:nvPr/>
        </p:nvSpPr>
        <p:spPr>
          <a:xfrm>
            <a:off x="-8953" y="6423359"/>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225" name="Rectangle"/>
          <p:cNvSpPr/>
          <p:nvPr/>
        </p:nvSpPr>
        <p:spPr>
          <a:xfrm>
            <a:off x="7101788" y="6423359"/>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226" name="delgado logo-white.png" descr="delgado logo-white.png"/>
          <p:cNvPicPr>
            <a:picLocks noChangeAspect="1"/>
          </p:cNvPicPr>
          <p:nvPr/>
        </p:nvPicPr>
        <p:blipFill>
          <a:blip r:embed="rId2">
            <a:extLst/>
          </a:blip>
          <a:stretch>
            <a:fillRect/>
          </a:stretch>
        </p:blipFill>
        <p:spPr>
          <a:xfrm>
            <a:off x="5326796" y="6135144"/>
            <a:ext cx="1538409" cy="453915"/>
          </a:xfrm>
          <a:prstGeom prst="rect">
            <a:avLst/>
          </a:prstGeom>
          <a:ln w="12700">
            <a:miter lim="400000"/>
          </a:ln>
        </p:spPr>
      </p:pic>
      <p:pic>
        <p:nvPicPr>
          <p:cNvPr id="227" name="liat of CP.png" descr="liat of CP.png"/>
          <p:cNvPicPr>
            <a:picLocks noChangeAspect="1"/>
          </p:cNvPicPr>
          <p:nvPr/>
        </p:nvPicPr>
        <p:blipFill>
          <a:blip r:embed="rId3">
            <a:extLst/>
          </a:blip>
          <a:stretch>
            <a:fillRect/>
          </a:stretch>
        </p:blipFill>
        <p:spPr>
          <a:xfrm>
            <a:off x="0" y="1609004"/>
            <a:ext cx="12192000" cy="363999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itle 1"/>
          <p:cNvSpPr txBox="1"/>
          <p:nvPr>
            <p:ph type="title"/>
          </p:nvPr>
        </p:nvSpPr>
        <p:spPr>
          <a:xfrm>
            <a:off x="838200" y="365125"/>
            <a:ext cx="10515600" cy="1325563"/>
          </a:xfrm>
          <a:prstGeom prst="rect">
            <a:avLst/>
          </a:prstGeom>
        </p:spPr>
        <p:txBody>
          <a:bodyPr/>
          <a:lstStyle>
            <a:lvl1pPr algn="ctr"/>
          </a:lstStyle>
          <a:p>
            <a:pPr/>
            <a:r>
              <a:t>Perkins Impact</a:t>
            </a:r>
          </a:p>
        </p:txBody>
      </p:sp>
      <p:sp>
        <p:nvSpPr>
          <p:cNvPr id="230" name="Text Placeholder 2"/>
          <p:cNvSpPr txBox="1"/>
          <p:nvPr>
            <p:ph type="body" sz="quarter" idx="1"/>
          </p:nvPr>
        </p:nvSpPr>
        <p:spPr>
          <a:xfrm>
            <a:off x="1159270" y="1513230"/>
            <a:ext cx="9690383" cy="1081133"/>
          </a:xfrm>
          <a:prstGeom prst="rect">
            <a:avLst/>
          </a:prstGeom>
        </p:spPr>
        <p:txBody>
          <a:bodyPr/>
          <a:lstStyle/>
          <a:p>
            <a:pPr marL="0" indent="0" algn="ctr">
              <a:buSzTx/>
              <a:buNone/>
            </a:pPr>
            <a:r>
              <a:t>Graduates</a:t>
            </a:r>
          </a:p>
          <a:p>
            <a:pPr marL="0" indent="0" algn="ctr">
              <a:buSzTx/>
              <a:buNone/>
            </a:pPr>
            <a:r>
              <a:t>Fall 2017 – Fall 2020</a:t>
            </a:r>
          </a:p>
        </p:txBody>
      </p:sp>
      <p:graphicFrame>
        <p:nvGraphicFramePr>
          <p:cNvPr id="231" name="Table 3"/>
          <p:cNvGraphicFramePr/>
          <p:nvPr/>
        </p:nvGraphicFramePr>
        <p:xfrm>
          <a:off x="1584680" y="3006218"/>
          <a:ext cx="8701455" cy="2704665"/>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350727"/>
                <a:gridCol w="4350727"/>
              </a:tblGrid>
              <a:tr h="663888">
                <a:tc>
                  <a:txBody>
                    <a:bodyPr/>
                    <a:lstStyle/>
                    <a:p>
                      <a:pPr algn="l">
                        <a:defRPr b="0" sz="1800">
                          <a:solidFill>
                            <a:srgbClr val="000000"/>
                          </a:solidFill>
                        </a:defRPr>
                      </a:pPr>
                      <a:r>
                        <a:rPr b="1">
                          <a:solidFill>
                            <a:srgbClr val="FFFFFF"/>
                          </a:solidFill>
                          <a:latin typeface="Georgia"/>
                          <a:ea typeface="Georgia"/>
                          <a:cs typeface="Georgia"/>
                          <a:sym typeface="Georgia"/>
                        </a:rPr>
                        <a:t>Cluster 1: Health Sciences </a:t>
                      </a:r>
                    </a:p>
                  </a:txBody>
                  <a:tcPr marL="45720" marR="45720" marT="45720" marB="45720" anchor="ctr" anchorCtr="0" horzOverflow="overflow">
                    <a:lnL>
                      <a:solidFill>
                        <a:srgbClr val="F9BC00"/>
                      </a:solidFill>
                    </a:lnL>
                    <a:blipFill rotWithShape="1">
                      <a:blip r:embed="rId2"/>
                      <a:srcRect l="0" t="0" r="0" b="0"/>
                      <a:tile tx="0" ty="0" sx="100000" sy="100000" flip="none" algn="tl"/>
                    </a:blipFill>
                  </a:tcPr>
                </a:tc>
                <a:tc>
                  <a:txBody>
                    <a:bodyPr/>
                    <a:lstStyle/>
                    <a:p>
                      <a:pPr algn="ctr">
                        <a:defRPr b="0" sz="1800">
                          <a:solidFill>
                            <a:srgbClr val="000000"/>
                          </a:solidFill>
                        </a:defRPr>
                      </a:pPr>
                      <a:r>
                        <a:rPr b="1">
                          <a:solidFill>
                            <a:srgbClr val="FFFFFF"/>
                          </a:solidFill>
                          <a:latin typeface="Georgia"/>
                          <a:ea typeface="Georgia"/>
                          <a:cs typeface="Georgia"/>
                          <a:sym typeface="Georgia"/>
                        </a:rPr>
                        <a:t>2736 </a:t>
                      </a:r>
                    </a:p>
                  </a:txBody>
                  <a:tcPr marL="45720" marR="45720" marT="45720" marB="45720" anchor="ctr" anchorCtr="0" horzOverflow="overflow">
                    <a:lnR>
                      <a:solidFill>
                        <a:srgbClr val="F9BC00"/>
                      </a:solidFill>
                    </a:lnR>
                    <a:blipFill rotWithShape="1">
                      <a:blip r:embed="rId2"/>
                      <a:srcRect l="0" t="0" r="0" b="0"/>
                      <a:tile tx="0" ty="0" sx="100000" sy="100000" flip="none" algn="tl"/>
                    </a:blipFill>
                  </a:tcPr>
                </a:tc>
              </a:tr>
              <a:tr h="588933">
                <a:tc>
                  <a:txBody>
                    <a:bodyPr/>
                    <a:lstStyle/>
                    <a:p>
                      <a:pPr algn="l">
                        <a:defRPr sz="1800"/>
                      </a:pPr>
                      <a:r>
                        <a:rPr b="1">
                          <a:solidFill>
                            <a:srgbClr val="FFFFFF"/>
                          </a:solidFill>
                          <a:latin typeface="Georgia"/>
                          <a:ea typeface="Georgia"/>
                          <a:cs typeface="Georgia"/>
                          <a:sym typeface="Georgia"/>
                        </a:rPr>
                        <a:t>Cluster 2: Skilled Crafts</a:t>
                      </a:r>
                    </a:p>
                  </a:txBody>
                  <a:tcPr marL="45720" marR="45720" marT="45720" marB="45720" anchor="ctr" anchorCtr="0" horzOverflow="overflow">
                    <a:lnB>
                      <a:solidFill>
                        <a:schemeClr val="accent6">
                          <a:lumOff val="-9568"/>
                        </a:schemeClr>
                      </a:solidFill>
                    </a:lnB>
                    <a:solidFill>
                      <a:srgbClr val="E0A352">
                        <a:alpha val="74804"/>
                      </a:srgbClr>
                    </a:solidFill>
                  </a:tcPr>
                </a:tc>
                <a:tc>
                  <a:txBody>
                    <a:bodyPr/>
                    <a:lstStyle/>
                    <a:p>
                      <a:pPr algn="ctr">
                        <a:defRPr sz="1800"/>
                      </a:pPr>
                      <a:r>
                        <a:rPr b="1">
                          <a:solidFill>
                            <a:srgbClr val="FFFFFF"/>
                          </a:solidFill>
                          <a:latin typeface="Georgia"/>
                          <a:ea typeface="Georgia"/>
                          <a:cs typeface="Georgia"/>
                          <a:sym typeface="Georgia"/>
                        </a:rPr>
                        <a:t>648</a:t>
                      </a:r>
                    </a:p>
                  </a:txBody>
                  <a:tcPr marL="45720" marR="45720" marT="45720" marB="45720" anchor="ctr" anchorCtr="0" horzOverflow="overflow">
                    <a:lnB>
                      <a:solidFill>
                        <a:schemeClr val="accent6">
                          <a:lumOff val="-9568"/>
                        </a:schemeClr>
                      </a:solidFill>
                    </a:lnB>
                    <a:solidFill>
                      <a:srgbClr val="DF9C4E">
                        <a:alpha val="78245"/>
                      </a:srgbClr>
                    </a:solidFill>
                  </a:tcPr>
                </a:tc>
              </a:tr>
              <a:tr h="598992">
                <a:tc>
                  <a:txBody>
                    <a:bodyPr/>
                    <a:lstStyle/>
                    <a:p>
                      <a:pPr algn="l">
                        <a:defRPr sz="1800"/>
                      </a:pPr>
                      <a:r>
                        <a:rPr b="1">
                          <a:solidFill>
                            <a:srgbClr val="FFFFFF"/>
                          </a:solidFill>
                          <a:latin typeface="Georgia"/>
                          <a:ea typeface="Georgia"/>
                          <a:cs typeface="Georgia"/>
                          <a:sym typeface="Georgia"/>
                        </a:rPr>
                        <a:t>Cluster 3: Information Technology</a:t>
                      </a:r>
                    </a:p>
                  </a:txBody>
                  <a:tcPr marL="45720" marR="45720" marT="45720" marB="45720" anchor="ctr" anchorCtr="0" horzOverflow="overflow">
                    <a:lnL>
                      <a:solidFill>
                        <a:schemeClr val="accent6">
                          <a:lumOff val="-9568"/>
                        </a:schemeClr>
                      </a:solidFill>
                    </a:lnL>
                    <a:lnT>
                      <a:solidFill>
                        <a:schemeClr val="accent6">
                          <a:lumOff val="-9568"/>
                        </a:schemeClr>
                      </a:solidFill>
                    </a:lnT>
                    <a:lnB>
                      <a:solidFill>
                        <a:schemeClr val="accent6">
                          <a:lumOff val="-9568"/>
                        </a:schemeClr>
                      </a:solidFill>
                    </a:lnB>
                    <a:blipFill rotWithShape="1">
                      <a:blip r:embed="rId2"/>
                      <a:srcRect l="0" t="0" r="0" b="0"/>
                      <a:tile tx="0" ty="0" sx="100000" sy="100000" flip="none" algn="tl"/>
                    </a:blipFill>
                  </a:tcPr>
                </a:tc>
                <a:tc>
                  <a:txBody>
                    <a:bodyPr/>
                    <a:lstStyle/>
                    <a:p>
                      <a:pPr algn="ctr">
                        <a:defRPr sz="1800"/>
                      </a:pPr>
                      <a:r>
                        <a:rPr b="1">
                          <a:solidFill>
                            <a:srgbClr val="FFFFFF"/>
                          </a:solidFill>
                          <a:latin typeface="Georgia"/>
                          <a:ea typeface="Georgia"/>
                          <a:cs typeface="Georgia"/>
                          <a:sym typeface="Georgia"/>
                        </a:rPr>
                        <a:t>380</a:t>
                      </a:r>
                    </a:p>
                  </a:txBody>
                  <a:tcPr marL="45720" marR="45720" marT="45720" marB="45720" anchor="ctr" anchorCtr="0" horzOverflow="overflow">
                    <a:lnR>
                      <a:solidFill>
                        <a:schemeClr val="accent6">
                          <a:lumOff val="-9568"/>
                        </a:schemeClr>
                      </a:solidFill>
                    </a:lnR>
                    <a:lnT>
                      <a:solidFill>
                        <a:schemeClr val="accent6">
                          <a:lumOff val="-9568"/>
                        </a:schemeClr>
                      </a:solidFill>
                    </a:lnT>
                    <a:lnB>
                      <a:solidFill>
                        <a:schemeClr val="accent6">
                          <a:lumOff val="-9568"/>
                        </a:schemeClr>
                      </a:solidFill>
                    </a:lnB>
                    <a:blipFill rotWithShape="1">
                      <a:blip r:embed="rId2"/>
                      <a:srcRect l="0" t="0" r="0" b="0"/>
                      <a:tile tx="0" ty="0" sx="100000" sy="100000" flip="none" algn="tl"/>
                    </a:blipFill>
                  </a:tcPr>
                </a:tc>
              </a:tr>
              <a:tr h="852849">
                <a:tc>
                  <a:txBody>
                    <a:bodyPr/>
                    <a:lstStyle/>
                    <a:p>
                      <a:pPr algn="l">
                        <a:defRPr sz="1800"/>
                      </a:pPr>
                      <a:r>
                        <a:rPr b="1">
                          <a:solidFill>
                            <a:srgbClr val="FFFFFF"/>
                          </a:solidFill>
                          <a:latin typeface="Georgia"/>
                          <a:ea typeface="Georgia"/>
                          <a:cs typeface="Georgia"/>
                          <a:sym typeface="Georgia"/>
                        </a:rPr>
                        <a:t>Total</a:t>
                      </a:r>
                    </a:p>
                  </a:txBody>
                  <a:tcPr marL="45720" marR="45720" marT="45720" marB="45720" anchor="ctr" anchorCtr="0" horzOverflow="overflow">
                    <a:lnT>
                      <a:solidFill>
                        <a:schemeClr val="accent6">
                          <a:lumOff val="-9568"/>
                        </a:schemeClr>
                      </a:solidFill>
                    </a:lnT>
                    <a:solidFill>
                      <a:srgbClr val="E0A352">
                        <a:alpha val="84918"/>
                      </a:srgbClr>
                    </a:solidFill>
                  </a:tcPr>
                </a:tc>
                <a:tc>
                  <a:txBody>
                    <a:bodyPr/>
                    <a:lstStyle/>
                    <a:p>
                      <a:pPr algn="ctr">
                        <a:defRPr sz="1800"/>
                      </a:pPr>
                      <a:r>
                        <a:rPr b="1">
                          <a:solidFill>
                            <a:srgbClr val="FFFFFF"/>
                          </a:solidFill>
                          <a:latin typeface="Georgia"/>
                          <a:ea typeface="Georgia"/>
                          <a:cs typeface="Georgia"/>
                          <a:sym typeface="Georgia"/>
                        </a:rPr>
                        <a:t>3764</a:t>
                      </a:r>
                    </a:p>
                  </a:txBody>
                  <a:tcPr marL="45720" marR="45720" marT="45720" marB="45720" anchor="ctr" anchorCtr="0" horzOverflow="overflow">
                    <a:lnT>
                      <a:solidFill>
                        <a:schemeClr val="accent6">
                          <a:lumOff val="-9568"/>
                        </a:schemeClr>
                      </a:solidFill>
                    </a:lnT>
                    <a:solidFill>
                      <a:srgbClr val="E0A352">
                        <a:alpha val="84918"/>
                      </a:srgbClr>
                    </a:solidFill>
                  </a:tcPr>
                </a:tc>
              </a:tr>
            </a:tbl>
          </a:graphicData>
        </a:graphic>
      </p:graphicFrame>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Rectangle"/>
          <p:cNvSpPr/>
          <p:nvPr/>
        </p:nvSpPr>
        <p:spPr>
          <a:xfrm>
            <a:off x="1179934" y="1953596"/>
            <a:ext cx="10175201" cy="3912191"/>
          </a:xfrm>
          <a:prstGeom prst="rect">
            <a:avLst/>
          </a:prstGeom>
          <a:solidFill>
            <a:srgbClr val="E0A352">
              <a:alpha val="73833"/>
            </a:srgbClr>
          </a:solidFill>
          <a:ln w="25400">
            <a:solidFill>
              <a:schemeClr val="accent1"/>
            </a:solidFill>
          </a:ln>
        </p:spPr>
        <p:txBody>
          <a:bodyPr lIns="45718" tIns="45718" rIns="45718" bIns="45718" anchor="ctr"/>
          <a:lstStyle/>
          <a:p>
            <a:pPr>
              <a:defRPr>
                <a:latin typeface="+mj-lt"/>
                <a:ea typeface="+mj-ea"/>
                <a:cs typeface="+mj-cs"/>
                <a:sym typeface="Calibri"/>
              </a:defRPr>
            </a:pPr>
          </a:p>
        </p:txBody>
      </p:sp>
      <p:sp>
        <p:nvSpPr>
          <p:cNvPr id="234" name="Title 1"/>
          <p:cNvSpPr txBox="1"/>
          <p:nvPr>
            <p:ph type="title"/>
          </p:nvPr>
        </p:nvSpPr>
        <p:spPr>
          <a:xfrm>
            <a:off x="708036" y="399835"/>
            <a:ext cx="10515601" cy="1325564"/>
          </a:xfrm>
          <a:prstGeom prst="rect">
            <a:avLst/>
          </a:prstGeom>
        </p:spPr>
        <p:txBody>
          <a:bodyPr/>
          <a:lstStyle>
            <a:lvl1pPr algn="ctr"/>
          </a:lstStyle>
          <a:p>
            <a:pPr/>
            <a:r>
              <a:t>Questions? Contact us …</a:t>
            </a:r>
          </a:p>
        </p:txBody>
      </p:sp>
      <p:sp>
        <p:nvSpPr>
          <p:cNvPr id="235" name="Text Placeholder 2"/>
          <p:cNvSpPr txBox="1"/>
          <p:nvPr>
            <p:ph type="body" idx="1"/>
          </p:nvPr>
        </p:nvSpPr>
        <p:spPr>
          <a:xfrm>
            <a:off x="1366868" y="2198758"/>
            <a:ext cx="11037582" cy="3206755"/>
          </a:xfrm>
          <a:prstGeom prst="rect">
            <a:avLst/>
          </a:prstGeom>
        </p:spPr>
        <p:txBody>
          <a:bodyPr/>
          <a:lstStyle/>
          <a:p>
            <a:pPr marL="0" indent="0">
              <a:buSzTx/>
              <a:buNone/>
            </a:pPr>
          </a:p>
          <a:p>
            <a:pPr marL="0" indent="0">
              <a:buSzTx/>
              <a:buNone/>
              <a:defRPr sz="2400"/>
            </a:pPr>
            <a:r>
              <a:t>Kathy Weaver	     </a:t>
            </a:r>
            <a:r>
              <a:rPr u="sng">
                <a:solidFill>
                  <a:srgbClr val="0000FF"/>
                </a:solidFill>
                <a:uFill>
                  <a:solidFill>
                    <a:srgbClr val="0000FF"/>
                  </a:solidFill>
                </a:uFill>
                <a:hlinkClick r:id="rId2" invalidUrl="" action="" tgtFrame="" tooltip="" history="1" highlightClick="0" endSnd="0"/>
              </a:rPr>
              <a:t>kweave@dcc.edu</a:t>
            </a:r>
            <a:r>
              <a:t>   	Grant Manager</a:t>
            </a:r>
          </a:p>
          <a:p>
            <a:pPr marL="0" indent="0">
              <a:buSzTx/>
              <a:buNone/>
              <a:defRPr sz="2400"/>
            </a:pPr>
            <a:r>
              <a:t>Anna Runez		     </a:t>
            </a:r>
            <a:r>
              <a:rPr u="sng">
                <a:solidFill>
                  <a:srgbClr val="0000FF"/>
                </a:solidFill>
                <a:uFill>
                  <a:solidFill>
                    <a:srgbClr val="0000FF"/>
                  </a:solidFill>
                </a:uFill>
                <a:hlinkClick r:id="rId3" invalidUrl="" action="" tgtFrame="" tooltip="" history="1" highlightClick="0" endSnd="0"/>
              </a:rPr>
              <a:t>arunez@dcc.edu</a:t>
            </a:r>
            <a:r>
              <a:t> 		Asst. Coordinator</a:t>
            </a:r>
          </a:p>
          <a:p>
            <a:pPr marL="0" indent="0">
              <a:buSzTx/>
              <a:buNone/>
              <a:defRPr sz="2400"/>
            </a:pPr>
            <a:r>
              <a:t>Warren Atkins, Jr.	     </a:t>
            </a:r>
            <a:r>
              <a:rPr u="sng">
                <a:solidFill>
                  <a:srgbClr val="0000FF"/>
                </a:solidFill>
                <a:uFill>
                  <a:solidFill>
                    <a:srgbClr val="0000FF"/>
                  </a:solidFill>
                </a:uFill>
                <a:hlinkClick r:id="rId4" invalidUrl="" action="" tgtFrame="" tooltip="" history="1" highlightClick="0" endSnd="0"/>
              </a:rPr>
              <a:t>W</a:t>
            </a:r>
            <a:r>
              <a:rPr u="sng">
                <a:solidFill>
                  <a:srgbClr val="0000FF"/>
                </a:solidFill>
                <a:uFill>
                  <a:solidFill>
                    <a:srgbClr val="0000FF"/>
                  </a:solidFill>
                </a:uFill>
                <a:hlinkClick r:id="rId4" invalidUrl="" action="" tgtFrame="" tooltip="" history="1" highlightClick="0" endSnd="0"/>
              </a:rPr>
              <a:t>atkin@dcc.edu</a:t>
            </a:r>
            <a:r>
              <a:t> 	Career Pathways Coord.</a:t>
            </a:r>
          </a:p>
          <a:p>
            <a:pPr marL="0" indent="0">
              <a:buSzTx/>
              <a:buNone/>
              <a:defRPr sz="2400"/>
            </a:pPr>
            <a:r>
              <a:t>Kendra Newton	     </a:t>
            </a:r>
            <a:r>
              <a:rPr u="sng">
                <a:solidFill>
                  <a:srgbClr val="0000FF"/>
                </a:solidFill>
                <a:uFill>
                  <a:solidFill>
                    <a:srgbClr val="0000FF"/>
                  </a:solidFill>
                </a:uFill>
                <a:hlinkClick r:id="rId5" invalidUrl="" action="" tgtFrame="" tooltip="" history="1" highlightClick="0" endSnd="0"/>
              </a:rPr>
              <a:t>knewto@dcc.edu</a:t>
            </a:r>
            <a:r>
              <a:t> 		Technical Field Coord.</a:t>
            </a:r>
          </a:p>
          <a:p>
            <a:pPr marL="0" indent="0">
              <a:buSzTx/>
              <a:buNone/>
              <a:defRPr sz="2400"/>
            </a:pPr>
            <a:r>
              <a:t>Violet Smith		     </a:t>
            </a:r>
            <a:r>
              <a:rPr u="sng">
                <a:solidFill>
                  <a:srgbClr val="0000FF"/>
                </a:solidFill>
                <a:uFill>
                  <a:solidFill>
                    <a:srgbClr val="0000FF"/>
                  </a:solidFill>
                </a:uFill>
                <a:hlinkClick r:id="rId6" invalidUrl="" action="" tgtFrame="" tooltip="" history="1" highlightClick="0" endSnd="0"/>
              </a:rPr>
              <a:t>vsmith1@dcc.edu</a:t>
            </a:r>
            <a:r>
              <a:t> 	Technical Assistant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Title 1"/>
          <p:cNvSpPr txBox="1"/>
          <p:nvPr>
            <p:ph type="title"/>
          </p:nvPr>
        </p:nvSpPr>
        <p:spPr>
          <a:xfrm>
            <a:off x="838200" y="365125"/>
            <a:ext cx="10515600" cy="1325563"/>
          </a:xfrm>
          <a:prstGeom prst="rect">
            <a:avLst/>
          </a:prstGeom>
        </p:spPr>
        <p:txBody>
          <a:bodyPr/>
          <a:lstStyle>
            <a:lvl1pPr algn="ctr"/>
          </a:lstStyle>
          <a:p>
            <a:pPr/>
            <a:r>
              <a:t>What is Perkins V?</a:t>
            </a:r>
          </a:p>
        </p:txBody>
      </p:sp>
      <p:sp>
        <p:nvSpPr>
          <p:cNvPr id="109" name="Text Placeholder 2"/>
          <p:cNvSpPr txBox="1"/>
          <p:nvPr>
            <p:ph type="body" idx="1"/>
          </p:nvPr>
        </p:nvSpPr>
        <p:spPr>
          <a:xfrm>
            <a:off x="1178614" y="1461567"/>
            <a:ext cx="10190192" cy="4484283"/>
          </a:xfrm>
          <a:prstGeom prst="rect">
            <a:avLst/>
          </a:prstGeom>
        </p:spPr>
        <p:txBody>
          <a:bodyPr/>
          <a:lstStyle/>
          <a:p>
            <a:pPr marL="0" indent="0" algn="ctr">
              <a:buSzTx/>
              <a:buNone/>
              <a:defRPr sz="2600"/>
            </a:pPr>
            <a:r>
              <a:t>Strengthening Career and Technical Education </a:t>
            </a:r>
          </a:p>
          <a:p>
            <a:pPr marL="0" indent="0" algn="ctr">
              <a:buSzTx/>
              <a:buNone/>
              <a:defRPr sz="2600"/>
            </a:pPr>
            <a:r>
              <a:t>For The 21st Century Act (Perkins V)</a:t>
            </a:r>
          </a:p>
          <a:p>
            <a:pPr marL="0" indent="0">
              <a:buSzTx/>
              <a:buNone/>
              <a:defRPr sz="2600"/>
            </a:pPr>
          </a:p>
          <a:p>
            <a:pPr marL="0" indent="0">
              <a:buSzTx/>
              <a:buNone/>
              <a:defRPr sz="2600"/>
            </a:pPr>
            <a:r>
              <a:t>The </a:t>
            </a:r>
            <a:r>
              <a:rPr sz="3000"/>
              <a:t>Perkins Act</a:t>
            </a:r>
            <a:endParaRPr sz="3000"/>
          </a:p>
          <a:p>
            <a:pPr marL="0" indent="0">
              <a:lnSpc>
                <a:spcPct val="120000"/>
              </a:lnSpc>
              <a:buSzTx/>
              <a:buNone/>
              <a:defRPr sz="2200"/>
            </a:pPr>
            <a:r>
              <a:t>The Carl D. Perkins Career and Technical Education Act of 2006 (Perkins IV) is a principal source of federal funding to states and discretionary grantees for the improvement of secondary and postsecondary career and technical education programs across the nation. The purpose of the Act is to develop more fully the academic, career, and technical skills, of secondary and postsecondary students who elect to enroll in career and technical education programs.</a:t>
            </a:r>
          </a:p>
        </p:txBody>
      </p:sp>
      <p:sp>
        <p:nvSpPr>
          <p:cNvPr id="110"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11"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12" name="delgado logo-white.png" descr="delgado logo-white.png"/>
          <p:cNvPicPr>
            <a:picLocks noChangeAspect="1"/>
          </p:cNvPicPr>
          <p:nvPr/>
        </p:nvPicPr>
        <p:blipFill>
          <a:blip r:embed="rId2">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Title 1"/>
          <p:cNvSpPr txBox="1"/>
          <p:nvPr>
            <p:ph type="title"/>
          </p:nvPr>
        </p:nvSpPr>
        <p:spPr>
          <a:xfrm>
            <a:off x="838200" y="279791"/>
            <a:ext cx="10515601" cy="1325564"/>
          </a:xfrm>
          <a:prstGeom prst="rect">
            <a:avLst/>
          </a:prstGeom>
        </p:spPr>
        <p:txBody>
          <a:bodyPr/>
          <a:lstStyle/>
          <a:p>
            <a:pPr algn="ctr"/>
            <a:r>
              <a:t>Goals and Objectives </a:t>
            </a:r>
            <a:br/>
            <a:r>
              <a:t>of the Perkins Grant</a:t>
            </a:r>
          </a:p>
        </p:txBody>
      </p:sp>
      <p:sp>
        <p:nvSpPr>
          <p:cNvPr id="115" name="Text Placeholder 2"/>
          <p:cNvSpPr txBox="1"/>
          <p:nvPr>
            <p:ph type="body" idx="1"/>
          </p:nvPr>
        </p:nvSpPr>
        <p:spPr>
          <a:xfrm>
            <a:off x="514129" y="1725557"/>
            <a:ext cx="11163742" cy="4667254"/>
          </a:xfrm>
          <a:prstGeom prst="rect">
            <a:avLst/>
          </a:prstGeom>
        </p:spPr>
        <p:txBody>
          <a:bodyPr/>
          <a:lstStyle/>
          <a:p>
            <a:pPr marL="219453" indent="-219453" defTabSz="877822">
              <a:lnSpc>
                <a:spcPct val="100000"/>
              </a:lnSpc>
              <a:spcBef>
                <a:spcPts val="900"/>
              </a:spcBef>
              <a:defRPr sz="2000"/>
            </a:pPr>
            <a:r>
              <a:t>The goal of Perkins is to improve the quality of CTE (Career and Technical Education) programs</a:t>
            </a:r>
          </a:p>
          <a:p>
            <a:pPr marL="219453" indent="-219453" defTabSz="877822">
              <a:lnSpc>
                <a:spcPct val="100000"/>
              </a:lnSpc>
              <a:spcBef>
                <a:spcPts val="900"/>
              </a:spcBef>
              <a:defRPr sz="2000"/>
            </a:pPr>
            <a:r>
              <a:t>Offer enhanced flexibility of spending via the targeting of special populations</a:t>
            </a:r>
          </a:p>
          <a:p>
            <a:pPr marL="219453" indent="-219453" defTabSz="877822">
              <a:lnSpc>
                <a:spcPct val="100000"/>
              </a:lnSpc>
              <a:spcBef>
                <a:spcPts val="900"/>
              </a:spcBef>
              <a:defRPr sz="2000"/>
            </a:pPr>
            <a:r>
              <a:t>Prepare CTE students for high-skill, high-wage, or high-demand occupations</a:t>
            </a:r>
          </a:p>
          <a:p>
            <a:pPr marL="219453" indent="-219453" defTabSz="877822">
              <a:lnSpc>
                <a:spcPct val="100000"/>
              </a:lnSpc>
              <a:spcBef>
                <a:spcPts val="900"/>
              </a:spcBef>
              <a:defRPr sz="2000"/>
            </a:pPr>
            <a:r>
              <a:t>Promote evaluation of performance, (both colleges and districts,) of CTE students with respect to State-determined levels of performance</a:t>
            </a:r>
          </a:p>
          <a:p>
            <a:pPr marL="219453" indent="-219453" defTabSz="877822">
              <a:lnSpc>
                <a:spcPct val="100000"/>
              </a:lnSpc>
              <a:spcBef>
                <a:spcPts val="900"/>
              </a:spcBef>
              <a:defRPr sz="2000"/>
            </a:pPr>
            <a:r>
              <a:t>Increase participation of state and local business leaders to collaborate with secondary and post-secondary institutions</a:t>
            </a:r>
          </a:p>
          <a:p>
            <a:pPr marL="219453" indent="-219453" defTabSz="877822">
              <a:lnSpc>
                <a:spcPct val="100000"/>
              </a:lnSpc>
              <a:spcBef>
                <a:spcPts val="900"/>
              </a:spcBef>
              <a:defRPr sz="2000"/>
            </a:pPr>
            <a:r>
              <a:t>Provide technical assistance that promotes leadership, initial preparation, and professional development, as well as to improve the quality of CTE teachers, faculty, administrators, counselors, and advisors </a:t>
            </a:r>
          </a:p>
          <a:p>
            <a:pPr marL="219453" indent="-219453" defTabSz="877822">
              <a:lnSpc>
                <a:spcPct val="100000"/>
              </a:lnSpc>
              <a:spcBef>
                <a:spcPts val="900"/>
              </a:spcBef>
              <a:defRPr sz="2000"/>
            </a:pPr>
            <a:r>
              <a:t>Support and build partnerships between business, industry, and education stakeholders </a:t>
            </a:r>
          </a:p>
          <a:p>
            <a:pPr marL="219453" indent="-219453" defTabSz="877822">
              <a:lnSpc>
                <a:spcPct val="100000"/>
              </a:lnSpc>
              <a:spcBef>
                <a:spcPts val="900"/>
              </a:spcBef>
              <a:defRPr sz="2000"/>
            </a:pPr>
            <a:r>
              <a:t>Define and implement career pathways into curriculum and job exploration platforms </a:t>
            </a:r>
          </a:p>
        </p:txBody>
      </p:sp>
      <p:sp>
        <p:nvSpPr>
          <p:cNvPr id="116"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17"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18" name="delgado logo-white.png" descr="delgado logo-white.png"/>
          <p:cNvPicPr>
            <a:picLocks noChangeAspect="1"/>
          </p:cNvPicPr>
          <p:nvPr/>
        </p:nvPicPr>
        <p:blipFill>
          <a:blip r:embed="rId2">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Title 1"/>
          <p:cNvSpPr txBox="1"/>
          <p:nvPr>
            <p:ph type="title"/>
          </p:nvPr>
        </p:nvSpPr>
        <p:spPr>
          <a:xfrm>
            <a:off x="725391" y="148185"/>
            <a:ext cx="10515601" cy="1325564"/>
          </a:xfrm>
          <a:prstGeom prst="rect">
            <a:avLst/>
          </a:prstGeom>
        </p:spPr>
        <p:txBody>
          <a:bodyPr/>
          <a:lstStyle>
            <a:lvl1pPr algn="ctr"/>
          </a:lstStyle>
          <a:p>
            <a:pPr/>
            <a:r>
              <a:t>Perkins IV to V: Major Changes</a:t>
            </a:r>
          </a:p>
        </p:txBody>
      </p:sp>
      <p:sp>
        <p:nvSpPr>
          <p:cNvPr id="121" name="Text Placeholder 2"/>
          <p:cNvSpPr txBox="1"/>
          <p:nvPr>
            <p:ph type="body" idx="1"/>
          </p:nvPr>
        </p:nvSpPr>
        <p:spPr>
          <a:xfrm>
            <a:off x="838198" y="1617085"/>
            <a:ext cx="10515604" cy="4667255"/>
          </a:xfrm>
          <a:prstGeom prst="rect">
            <a:avLst/>
          </a:prstGeom>
        </p:spPr>
        <p:txBody>
          <a:bodyPr/>
          <a:lstStyle/>
          <a:p>
            <a:pPr marL="219453" indent="-219453" defTabSz="877822">
              <a:lnSpc>
                <a:spcPct val="100000"/>
              </a:lnSpc>
              <a:spcBef>
                <a:spcPts val="900"/>
              </a:spcBef>
              <a:defRPr sz="1800"/>
            </a:pPr>
            <a:r>
              <a:t>Evaluation of student performance on accountability measures</a:t>
            </a:r>
          </a:p>
          <a:p>
            <a:pPr marL="0" indent="0" defTabSz="877822">
              <a:lnSpc>
                <a:spcPct val="100000"/>
              </a:lnSpc>
              <a:spcBef>
                <a:spcPts val="900"/>
              </a:spcBef>
              <a:buSzTx/>
              <a:buNone/>
              <a:defRPr sz="1800"/>
            </a:pPr>
            <a:r>
              <a:t>• How the offered programs are of sufficient size, scope, and quality, to meet the needs of students</a:t>
            </a:r>
          </a:p>
          <a:p>
            <a:pPr marL="0" indent="0" defTabSz="877822">
              <a:lnSpc>
                <a:spcPct val="100000"/>
              </a:lnSpc>
              <a:spcBef>
                <a:spcPts val="900"/>
              </a:spcBef>
              <a:buSzTx/>
              <a:buNone/>
              <a:defRPr sz="1800"/>
            </a:pPr>
            <a:r>
              <a:t>• How the offered programs are aligned to labor market information and demand</a:t>
            </a:r>
          </a:p>
          <a:p>
            <a:pPr marL="0" indent="0" defTabSz="877822">
              <a:lnSpc>
                <a:spcPct val="100000"/>
              </a:lnSpc>
              <a:spcBef>
                <a:spcPts val="900"/>
              </a:spcBef>
              <a:buSzTx/>
              <a:buNone/>
              <a:defRPr sz="1800"/>
            </a:pPr>
            <a:r>
              <a:t>• Progress towards implementation of programs of study</a:t>
            </a:r>
          </a:p>
          <a:p>
            <a:pPr marL="0" indent="0" defTabSz="877822">
              <a:lnSpc>
                <a:spcPct val="100000"/>
              </a:lnSpc>
              <a:spcBef>
                <a:spcPts val="900"/>
              </a:spcBef>
              <a:buSzTx/>
              <a:buNone/>
              <a:defRPr sz="1800"/>
            </a:pPr>
            <a:r>
              <a:t>• How the recipient will improve recruitment, retention, and training, of CTE personnel</a:t>
            </a:r>
          </a:p>
          <a:p>
            <a:pPr marL="0" indent="0" defTabSz="877822">
              <a:lnSpc>
                <a:spcPct val="100000"/>
              </a:lnSpc>
              <a:spcBef>
                <a:spcPts val="900"/>
              </a:spcBef>
              <a:buSzTx/>
              <a:buNone/>
              <a:defRPr sz="1800"/>
            </a:pPr>
            <a:r>
              <a:t>• Progress towards equitable access, including:</a:t>
            </a:r>
          </a:p>
          <a:p>
            <a:pPr lvl="1" marL="0" indent="612647" defTabSz="877822">
              <a:lnSpc>
                <a:spcPct val="100000"/>
              </a:lnSpc>
              <a:spcBef>
                <a:spcPts val="900"/>
              </a:spcBef>
              <a:buSzTx/>
              <a:buNone/>
              <a:defRPr sz="1800">
                <a:solidFill>
                  <a:schemeClr val="accent4">
                    <a:lumOff val="25000"/>
                  </a:schemeClr>
                </a:solidFill>
              </a:defRPr>
            </a:pPr>
            <a:r>
              <a:t>1. addressing barriers special populations face to access and performance,</a:t>
            </a:r>
          </a:p>
          <a:p>
            <a:pPr lvl="1" marL="0" indent="612647" defTabSz="877822">
              <a:lnSpc>
                <a:spcPct val="100000"/>
              </a:lnSpc>
              <a:spcBef>
                <a:spcPts val="900"/>
              </a:spcBef>
              <a:buSzTx/>
              <a:buNone/>
              <a:defRPr sz="1800">
                <a:solidFill>
                  <a:schemeClr val="accent4">
                    <a:lumOff val="25000"/>
                  </a:schemeClr>
                </a:solidFill>
              </a:defRPr>
            </a:pPr>
            <a:r>
              <a:t>2. providing programs designed to enable special populations to meet accountability measures;</a:t>
            </a:r>
          </a:p>
          <a:p>
            <a:pPr lvl="1" marL="0" indent="612647" defTabSz="877822">
              <a:lnSpc>
                <a:spcPct val="100000"/>
              </a:lnSpc>
              <a:spcBef>
                <a:spcPts val="900"/>
              </a:spcBef>
              <a:buSzTx/>
              <a:buNone/>
              <a:defRPr sz="1800">
                <a:solidFill>
                  <a:schemeClr val="accent4">
                    <a:lumOff val="25000"/>
                  </a:schemeClr>
                </a:solidFill>
              </a:defRPr>
            </a:pPr>
            <a:r>
              <a:t>3. providing activities to prepare special populations for high-skill, high-wage, or in demand jobs, leading to self-sufficiency.</a:t>
            </a:r>
          </a:p>
          <a:p>
            <a:pPr marL="0" indent="0" defTabSz="877822">
              <a:lnSpc>
                <a:spcPct val="100000"/>
              </a:lnSpc>
              <a:spcBef>
                <a:spcPts val="900"/>
              </a:spcBef>
              <a:buSzTx/>
              <a:buNone/>
              <a:defRPr b="1" sz="2300"/>
            </a:pPr>
            <a:r>
              <a:t>Funding: </a:t>
            </a:r>
            <a:endParaRPr sz="1800"/>
          </a:p>
          <a:p>
            <a:pPr marL="0" indent="0" defTabSz="877822">
              <a:lnSpc>
                <a:spcPct val="100000"/>
              </a:lnSpc>
              <a:spcBef>
                <a:spcPts val="900"/>
              </a:spcBef>
              <a:buSzTx/>
              <a:buNone/>
              <a:defRPr sz="1800"/>
            </a:pPr>
            <a:r>
              <a:t>Can fund programs down to 5th grade (vs. 7th grade under Perkins IV)</a:t>
            </a:r>
          </a:p>
        </p:txBody>
      </p:sp>
      <p:sp>
        <p:nvSpPr>
          <p:cNvPr id="122"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23"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24" name="delgado logo-white.png" descr="delgado logo-white.png"/>
          <p:cNvPicPr>
            <a:picLocks noChangeAspect="1"/>
          </p:cNvPicPr>
          <p:nvPr/>
        </p:nvPicPr>
        <p:blipFill>
          <a:blip r:embed="rId2">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838200" y="365125"/>
            <a:ext cx="10515600" cy="1325563"/>
          </a:xfrm>
          <a:prstGeom prst="rect">
            <a:avLst/>
          </a:prstGeom>
        </p:spPr>
        <p:txBody>
          <a:bodyPr/>
          <a:lstStyle/>
          <a:p>
            <a:pPr algn="ctr">
              <a:defRPr sz="3900"/>
            </a:pPr>
            <a:r>
              <a:t>Reportable Student Subgroups</a:t>
            </a:r>
            <a:br/>
            <a:r>
              <a:t>“Special Populations”</a:t>
            </a:r>
          </a:p>
        </p:txBody>
      </p:sp>
      <p:graphicFrame>
        <p:nvGraphicFramePr>
          <p:cNvPr id="127" name="Table 3"/>
          <p:cNvGraphicFramePr/>
          <p:nvPr/>
        </p:nvGraphicFramePr>
        <p:xfrm>
          <a:off x="2032000" y="1862664"/>
          <a:ext cx="7845778" cy="39256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435134"/>
                <a:gridCol w="1646965"/>
                <a:gridCol w="1763679"/>
              </a:tblGrid>
              <a:tr h="463140">
                <a:tc>
                  <a:txBody>
                    <a:bodyPr/>
                    <a:lstStyle/>
                    <a:p>
                      <a:pPr algn="ctr">
                        <a:defRPr sz="1400"/>
                      </a:pPr>
                    </a:p>
                  </a:txBody>
                  <a:tcPr marL="45720" marR="45720" marT="45720" marB="45720" anchor="ctr" anchorCtr="0" horzOverflow="overflow">
                    <a:lnL>
                      <a:solidFill>
                        <a:srgbClr val="F9BC00"/>
                      </a:solidFill>
                    </a:lnL>
                    <a:blipFill rotWithShape="1">
                      <a:blip r:embed="rId2"/>
                      <a:srcRect l="0" t="0" r="0" b="0"/>
                      <a:tile tx="0" ty="0" sx="100000" sy="100000" flip="none" algn="tl"/>
                    </a:blipFill>
                  </a:tcPr>
                </a:tc>
                <a:tc>
                  <a:txBody>
                    <a:bodyPr/>
                    <a:lstStyle/>
                    <a:p>
                      <a:pPr algn="ctr">
                        <a:defRPr b="0" sz="1800">
                          <a:solidFill>
                            <a:srgbClr val="000000"/>
                          </a:solidFill>
                        </a:defRPr>
                      </a:pPr>
                      <a:r>
                        <a:rPr b="1">
                          <a:solidFill>
                            <a:srgbClr val="FFFFFF"/>
                          </a:solidFill>
                        </a:rPr>
                        <a:t>Perkins IV</a:t>
                      </a:r>
                    </a:p>
                  </a:txBody>
                  <a:tcPr marL="45720" marR="45720" marT="45720" marB="45720" anchor="ctr" anchorCtr="0" horzOverflow="overflow">
                    <a:blipFill rotWithShape="1">
                      <a:blip r:embed="rId2"/>
                      <a:srcRect l="0" t="0" r="0" b="0"/>
                      <a:tile tx="0" ty="0" sx="100000" sy="100000" flip="none" algn="tl"/>
                    </a:blipFill>
                  </a:tcPr>
                </a:tc>
                <a:tc>
                  <a:txBody>
                    <a:bodyPr/>
                    <a:lstStyle/>
                    <a:p>
                      <a:pPr algn="ctr">
                        <a:defRPr b="0" sz="1800">
                          <a:solidFill>
                            <a:srgbClr val="000000"/>
                          </a:solidFill>
                        </a:defRPr>
                      </a:pPr>
                      <a:r>
                        <a:rPr b="1">
                          <a:solidFill>
                            <a:srgbClr val="FFFFFF"/>
                          </a:solidFill>
                        </a:rPr>
                        <a:t>Perkins V</a:t>
                      </a:r>
                    </a:p>
                  </a:txBody>
                  <a:tcPr marL="45720" marR="45720" marT="45720" marB="45720" anchor="ctr" anchorCtr="0" horzOverflow="overflow">
                    <a:lnR>
                      <a:solidFill>
                        <a:srgbClr val="F9BC00"/>
                      </a:solidFill>
                    </a:lnR>
                    <a:blipFill rotWithShape="1">
                      <a:blip r:embed="rId2"/>
                      <a:srcRect l="0" t="0" r="0" b="0"/>
                      <a:tile tx="0" ty="0" sx="100000" sy="100000" flip="none" algn="tl"/>
                    </a:blipFill>
                  </a:tcPr>
                </a:tc>
              </a:tr>
              <a:tr h="350942">
                <a:tc>
                  <a:txBody>
                    <a:bodyPr/>
                    <a:lstStyle/>
                    <a:p>
                      <a:pPr algn="ctr">
                        <a:defRPr sz="1800"/>
                      </a:pPr>
                      <a:r>
                        <a:rPr sz="1400">
                          <a:solidFill>
                            <a:srgbClr val="FFFFFF"/>
                          </a:solidFill>
                        </a:rPr>
                        <a:t>Individuals with Disabilities</a:t>
                      </a:r>
                    </a:p>
                  </a:txBody>
                  <a:tcPr marL="45720" marR="45720" marT="45720" marB="45720" anchor="ctr" anchorCtr="0" horzOverflow="overflow">
                    <a:solidFill>
                      <a:srgbClr val="E0A352">
                        <a:alpha val="76155"/>
                      </a:srgbClr>
                    </a:solidFill>
                  </a:tcPr>
                </a:tc>
                <a:tc>
                  <a:txBody>
                    <a:bodyPr/>
                    <a:lstStyle/>
                    <a:p>
                      <a:pPr algn="ctr">
                        <a:defRPr sz="1800"/>
                      </a:pPr>
                      <a:r>
                        <a:rPr b="1" sz="1400">
                          <a:solidFill>
                            <a:srgbClr val="FFFFFF"/>
                          </a:solidFill>
                        </a:rPr>
                        <a:t>Y</a:t>
                      </a:r>
                    </a:p>
                  </a:txBody>
                  <a:tcPr marL="45720" marR="45720" marT="45720" marB="45720" anchor="ctr" anchorCtr="0" horzOverflow="overflow">
                    <a:solidFill>
                      <a:srgbClr val="E0A352">
                        <a:alpha val="76155"/>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76155"/>
                      </a:srgbClr>
                    </a:solidFill>
                  </a:tcPr>
                </a:tc>
              </a:tr>
              <a:tr h="354856">
                <a:tc>
                  <a:txBody>
                    <a:bodyPr/>
                    <a:lstStyle/>
                    <a:p>
                      <a:pPr algn="ctr">
                        <a:defRPr sz="1800"/>
                      </a:pPr>
                      <a:r>
                        <a:rPr sz="1400">
                          <a:solidFill>
                            <a:srgbClr val="FFFFFF"/>
                          </a:solidFill>
                        </a:rPr>
                        <a:t>English Learners</a:t>
                      </a:r>
                    </a:p>
                  </a:txBody>
                  <a:tcPr marL="45720" marR="45720" marT="45720" marB="45720" anchor="ctr" anchorCtr="0" horzOverflow="overflow">
                    <a:noFill/>
                  </a:tcPr>
                </a:tc>
                <a:tc>
                  <a:txBody>
                    <a:bodyPr/>
                    <a:lstStyle/>
                    <a:p>
                      <a:pPr algn="ctr">
                        <a:defRPr sz="1800"/>
                      </a:pPr>
                      <a:r>
                        <a:rPr sz="1400">
                          <a:solidFill>
                            <a:srgbClr val="FFFFFF"/>
                          </a:solidFill>
                        </a:rPr>
                        <a:t>Y</a:t>
                      </a:r>
                    </a:p>
                  </a:txBody>
                  <a:tcPr marL="45720" marR="45720" marT="45720" marB="45720" anchor="ctr" anchorCtr="0" horzOverflow="overflow">
                    <a:noFill/>
                  </a:tcPr>
                </a:tc>
                <a:tc>
                  <a:txBody>
                    <a:bodyPr/>
                    <a:lstStyle/>
                    <a:p>
                      <a:pPr algn="ctr">
                        <a:defRPr sz="1800"/>
                      </a:pPr>
                      <a:r>
                        <a:rPr sz="1400">
                          <a:solidFill>
                            <a:srgbClr val="FFFFFF"/>
                          </a:solidFill>
                        </a:rPr>
                        <a:t>Y</a:t>
                      </a:r>
                    </a:p>
                  </a:txBody>
                  <a:tcPr marL="45720" marR="45720" marT="45720" marB="45720" anchor="ctr" anchorCtr="0" horzOverflow="overflow">
                    <a:noFill/>
                  </a:tcPr>
                </a:tc>
              </a:tr>
              <a:tr h="344419">
                <a:tc>
                  <a:txBody>
                    <a:bodyPr/>
                    <a:lstStyle/>
                    <a:p>
                      <a:pPr algn="ctr">
                        <a:defRPr sz="1800"/>
                      </a:pPr>
                      <a:r>
                        <a:rPr sz="1400">
                          <a:solidFill>
                            <a:srgbClr val="FFFFFF"/>
                          </a:solidFill>
                        </a:rPr>
                        <a:t>Economically Disadvantaged</a:t>
                      </a:r>
                    </a:p>
                  </a:txBody>
                  <a:tcPr marL="45720" marR="45720" marT="45720" marB="45720" anchor="ctr" anchorCtr="0" horzOverflow="overflow">
                    <a:solidFill>
                      <a:srgbClr val="E0A352">
                        <a:alpha val="83936"/>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83936"/>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83936"/>
                      </a:srgbClr>
                    </a:solidFill>
                  </a:tcPr>
                </a:tc>
              </a:tr>
              <a:tr h="375730">
                <a:tc>
                  <a:txBody>
                    <a:bodyPr/>
                    <a:lstStyle/>
                    <a:p>
                      <a:pPr algn="ctr">
                        <a:defRPr sz="1400">
                          <a:solidFill>
                            <a:srgbClr val="FFFFFF"/>
                          </a:solidFill>
                        </a:defRPr>
                      </a:pPr>
                      <a:r>
                        <a:t>Military Connected</a:t>
                      </a:r>
                      <a:r>
                        <a:rPr>
                          <a:solidFill>
                            <a:srgbClr val="000000"/>
                          </a:solidFill>
                        </a:rPr>
                        <a:t> </a:t>
                      </a:r>
                    </a:p>
                  </a:txBody>
                  <a:tcPr marL="45720" marR="45720" marT="45720" marB="45720" anchor="ctr" anchorCtr="0" horzOverflow="overflow">
                    <a:noFill/>
                  </a:tcPr>
                </a:tc>
                <a:tc>
                  <a:txBody>
                    <a:bodyPr/>
                    <a:lstStyle/>
                    <a:p>
                      <a:pPr algn="ctr">
                        <a:defRPr sz="1400">
                          <a:solidFill>
                            <a:srgbClr val="FFFFFF"/>
                          </a:solidFill>
                        </a:defRPr>
                      </a:pPr>
                    </a:p>
                  </a:txBody>
                  <a:tcPr marL="45720" marR="45720" marT="45720" marB="45720" anchor="ctr" anchorCtr="0" horzOverflow="overflow">
                    <a:noFill/>
                  </a:tcPr>
                </a:tc>
                <a:tc>
                  <a:txBody>
                    <a:bodyPr/>
                    <a:lstStyle/>
                    <a:p>
                      <a:pPr algn="ctr">
                        <a:defRPr sz="1800"/>
                      </a:pPr>
                      <a:r>
                        <a:rPr sz="1400">
                          <a:solidFill>
                            <a:srgbClr val="FFFFFF"/>
                          </a:solidFill>
                        </a:rPr>
                        <a:t>Y</a:t>
                      </a:r>
                    </a:p>
                  </a:txBody>
                  <a:tcPr marL="45720" marR="45720" marT="45720" marB="45720" anchor="ctr" anchorCtr="0" horzOverflow="overflow">
                    <a:noFill/>
                  </a:tcPr>
                </a:tc>
              </a:tr>
              <a:tr h="313108">
                <a:tc>
                  <a:txBody>
                    <a:bodyPr/>
                    <a:lstStyle/>
                    <a:p>
                      <a:pPr algn="ctr">
                        <a:defRPr sz="1800"/>
                      </a:pPr>
                      <a:r>
                        <a:rPr sz="1400">
                          <a:solidFill>
                            <a:srgbClr val="FFFFFF"/>
                          </a:solidFill>
                        </a:rPr>
                        <a:t>Foster Care</a:t>
                      </a:r>
                    </a:p>
                  </a:txBody>
                  <a:tcPr marL="45720" marR="45720" marT="45720" marB="45720" anchor="ctr" anchorCtr="0" horzOverflow="overflow">
                    <a:solidFill>
                      <a:srgbClr val="E0A352">
                        <a:alpha val="80091"/>
                      </a:srgbClr>
                    </a:solidFill>
                  </a:tcPr>
                </a:tc>
                <a:tc>
                  <a:txBody>
                    <a:bodyPr/>
                    <a:lstStyle/>
                    <a:p>
                      <a:pPr algn="ctr">
                        <a:defRPr sz="1400">
                          <a:solidFill>
                            <a:srgbClr val="FFFFFF"/>
                          </a:solidFill>
                        </a:defRPr>
                      </a:pPr>
                    </a:p>
                  </a:txBody>
                  <a:tcPr marL="45720" marR="45720" marT="45720" marB="45720" anchor="ctr" anchorCtr="0" horzOverflow="overflow">
                    <a:solidFill>
                      <a:srgbClr val="E0A352">
                        <a:alpha val="80091"/>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80091"/>
                      </a:srgbClr>
                    </a:solidFill>
                  </a:tcPr>
                </a:tc>
              </a:tr>
              <a:tr h="333981">
                <a:tc>
                  <a:txBody>
                    <a:bodyPr/>
                    <a:lstStyle/>
                    <a:p>
                      <a:pPr algn="ctr">
                        <a:defRPr sz="1800"/>
                      </a:pPr>
                      <a:r>
                        <a:rPr sz="1400">
                          <a:solidFill>
                            <a:srgbClr val="FFFFFF"/>
                          </a:solidFill>
                        </a:rPr>
                        <a:t>Homeless</a:t>
                      </a:r>
                    </a:p>
                  </a:txBody>
                  <a:tcPr marL="45720" marR="45720" marT="45720" marB="45720" anchor="ctr" anchorCtr="0" horzOverflow="overflow">
                    <a:noFill/>
                  </a:tcPr>
                </a:tc>
                <a:tc>
                  <a:txBody>
                    <a:bodyPr/>
                    <a:lstStyle/>
                    <a:p>
                      <a:pPr algn="ctr">
                        <a:defRPr sz="1800"/>
                      </a:pPr>
                      <a:r>
                        <a:rPr sz="1400">
                          <a:solidFill>
                            <a:srgbClr val="FFFFFF"/>
                          </a:solidFill>
                        </a:rPr>
                        <a:t>Y</a:t>
                      </a:r>
                    </a:p>
                  </a:txBody>
                  <a:tcPr marL="45720" marR="45720" marT="45720" marB="45720" anchor="ctr" anchorCtr="0" horzOverflow="overflow">
                    <a:noFill/>
                  </a:tcPr>
                </a:tc>
                <a:tc>
                  <a:txBody>
                    <a:bodyPr/>
                    <a:lstStyle/>
                    <a:p>
                      <a:pPr algn="ctr">
                        <a:defRPr sz="1800"/>
                      </a:pPr>
                      <a:r>
                        <a:rPr sz="1400">
                          <a:solidFill>
                            <a:srgbClr val="FFFFFF"/>
                          </a:solidFill>
                        </a:rPr>
                        <a:t>Y</a:t>
                      </a:r>
                    </a:p>
                  </a:txBody>
                  <a:tcPr marL="45720" marR="45720" marT="45720" marB="45720" anchor="ctr" anchorCtr="0" horzOverflow="overflow">
                    <a:noFill/>
                  </a:tcPr>
                </a:tc>
              </a:tr>
              <a:tr h="463140">
                <a:tc>
                  <a:txBody>
                    <a:bodyPr/>
                    <a:lstStyle/>
                    <a:p>
                      <a:pPr algn="ctr">
                        <a:defRPr sz="1800"/>
                      </a:pPr>
                      <a:r>
                        <a:rPr sz="1400">
                          <a:solidFill>
                            <a:srgbClr val="FFFFFF"/>
                          </a:solidFill>
                        </a:rPr>
                        <a:t>Migrant</a:t>
                      </a:r>
                    </a:p>
                  </a:txBody>
                  <a:tcPr marL="45720" marR="45720" marT="45720" marB="45720" anchor="ctr" anchorCtr="0" horzOverflow="overflow">
                    <a:solidFill>
                      <a:srgbClr val="E0A352">
                        <a:alpha val="78015"/>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78015"/>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78015"/>
                      </a:srgbClr>
                    </a:solidFill>
                  </a:tcPr>
                </a:tc>
              </a:tr>
              <a:tr h="463140">
                <a:tc>
                  <a:txBody>
                    <a:bodyPr/>
                    <a:lstStyle/>
                    <a:p>
                      <a:pPr algn="ctr">
                        <a:defRPr sz="1800"/>
                      </a:pPr>
                      <a:r>
                        <a:rPr sz="1400">
                          <a:solidFill>
                            <a:srgbClr val="FFFFFF"/>
                          </a:solidFill>
                        </a:rPr>
                        <a:t>Single Parents</a:t>
                      </a:r>
                    </a:p>
                  </a:txBody>
                  <a:tcPr marL="45720" marR="45720" marT="45720" marB="45720" anchor="ctr" anchorCtr="0" horzOverflow="overflow">
                    <a:noFill/>
                  </a:tcPr>
                </a:tc>
                <a:tc>
                  <a:txBody>
                    <a:bodyPr/>
                    <a:lstStyle/>
                    <a:p>
                      <a:pPr algn="ctr">
                        <a:defRPr sz="1800"/>
                      </a:pPr>
                      <a:r>
                        <a:rPr sz="1400">
                          <a:solidFill>
                            <a:srgbClr val="FFFFFF"/>
                          </a:solidFill>
                        </a:rPr>
                        <a:t>Y</a:t>
                      </a:r>
                    </a:p>
                  </a:txBody>
                  <a:tcPr marL="45720" marR="45720" marT="45720" marB="45720" anchor="ctr" anchorCtr="0" horzOverflow="overflow">
                    <a:noFill/>
                  </a:tcPr>
                </a:tc>
                <a:tc>
                  <a:txBody>
                    <a:bodyPr/>
                    <a:lstStyle/>
                    <a:p>
                      <a:pPr algn="ctr">
                        <a:defRPr sz="1800"/>
                      </a:pPr>
                      <a:r>
                        <a:rPr sz="1400">
                          <a:solidFill>
                            <a:srgbClr val="FFFFFF"/>
                          </a:solidFill>
                        </a:rPr>
                        <a:t>Y</a:t>
                      </a:r>
                    </a:p>
                  </a:txBody>
                  <a:tcPr marL="45720" marR="45720" marT="45720" marB="45720" anchor="ctr" anchorCtr="0" horzOverflow="overflow">
                    <a:noFill/>
                  </a:tcPr>
                </a:tc>
              </a:tr>
              <a:tr h="463140">
                <a:tc>
                  <a:txBody>
                    <a:bodyPr/>
                    <a:lstStyle/>
                    <a:p>
                      <a:pPr algn="ctr">
                        <a:defRPr sz="1800"/>
                      </a:pPr>
                      <a:r>
                        <a:rPr sz="1400">
                          <a:solidFill>
                            <a:srgbClr val="FFFFFF"/>
                          </a:solidFill>
                        </a:rPr>
                        <a:t>Out-of-Workforce Individuals</a:t>
                      </a:r>
                    </a:p>
                  </a:txBody>
                  <a:tcPr marL="45720" marR="45720" marT="45720" marB="45720" anchor="ctr" anchorCtr="0" horzOverflow="overflow">
                    <a:solidFill>
                      <a:srgbClr val="E0A352">
                        <a:alpha val="78515"/>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78515"/>
                      </a:srgbClr>
                    </a:solidFill>
                  </a:tcPr>
                </a:tc>
                <a:tc>
                  <a:txBody>
                    <a:bodyPr/>
                    <a:lstStyle/>
                    <a:p>
                      <a:pPr algn="ctr">
                        <a:defRPr sz="1800"/>
                      </a:pPr>
                      <a:r>
                        <a:rPr sz="1400">
                          <a:solidFill>
                            <a:srgbClr val="FFFFFF"/>
                          </a:solidFill>
                        </a:rPr>
                        <a:t>Y</a:t>
                      </a:r>
                    </a:p>
                  </a:txBody>
                  <a:tcPr marL="45720" marR="45720" marT="45720" marB="45720" anchor="ctr" anchorCtr="0" horzOverflow="overflow">
                    <a:solidFill>
                      <a:srgbClr val="E0A352">
                        <a:alpha val="78515"/>
                      </a:srgbClr>
                    </a:solidFill>
                  </a:tcPr>
                </a:tc>
              </a:tr>
            </a:tbl>
          </a:graphicData>
        </a:graphic>
      </p:graphicFrame>
      <p:sp>
        <p:nvSpPr>
          <p:cNvPr id="128"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29"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30" name="delgado logo-white.png" descr="delgado logo-white.png"/>
          <p:cNvPicPr>
            <a:picLocks noChangeAspect="1"/>
          </p:cNvPicPr>
          <p:nvPr/>
        </p:nvPicPr>
        <p:blipFill>
          <a:blip r:embed="rId3">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Rectangle"/>
          <p:cNvSpPr/>
          <p:nvPr/>
        </p:nvSpPr>
        <p:spPr>
          <a:xfrm>
            <a:off x="5408934" y="1258068"/>
            <a:ext cx="6606442" cy="4567481"/>
          </a:xfrm>
          <a:prstGeom prst="rect">
            <a:avLst/>
          </a:prstGeom>
          <a:solidFill>
            <a:schemeClr val="accent6">
              <a:lumOff val="-9568"/>
              <a:alpha val="83764"/>
            </a:schemeClr>
          </a:solidFill>
          <a:ln w="25400">
            <a:solidFill>
              <a:schemeClr val="accent1"/>
            </a:solidFill>
          </a:ln>
        </p:spPr>
        <p:txBody>
          <a:bodyPr lIns="45718" tIns="45718" rIns="45718" bIns="45718" anchor="ctr"/>
          <a:lstStyle/>
          <a:p>
            <a:pPr>
              <a:defRPr>
                <a:latin typeface="+mj-lt"/>
                <a:ea typeface="+mj-ea"/>
                <a:cs typeface="+mj-cs"/>
                <a:sym typeface="Calibri"/>
              </a:defRPr>
            </a:pPr>
          </a:p>
        </p:txBody>
      </p:sp>
      <p:sp>
        <p:nvSpPr>
          <p:cNvPr id="133" name="Title 1"/>
          <p:cNvSpPr txBox="1"/>
          <p:nvPr>
            <p:ph type="title"/>
          </p:nvPr>
        </p:nvSpPr>
        <p:spPr>
          <a:xfrm>
            <a:off x="430353" y="96120"/>
            <a:ext cx="10515601" cy="1325564"/>
          </a:xfrm>
          <a:prstGeom prst="rect">
            <a:avLst/>
          </a:prstGeom>
        </p:spPr>
        <p:txBody>
          <a:bodyPr/>
          <a:lstStyle>
            <a:lvl1pPr algn="ctr"/>
          </a:lstStyle>
          <a:p>
            <a:pPr/>
            <a:r>
              <a:t>Louisiana Region 1 Partnerships</a:t>
            </a:r>
          </a:p>
        </p:txBody>
      </p:sp>
      <p:pic>
        <p:nvPicPr>
          <p:cNvPr id="134" name="LA REGION1.png" descr="LA REGION1.png"/>
          <p:cNvPicPr>
            <a:picLocks noChangeAspect="1"/>
          </p:cNvPicPr>
          <p:nvPr/>
        </p:nvPicPr>
        <p:blipFill>
          <a:blip r:embed="rId2">
            <a:extLst/>
          </a:blip>
          <a:stretch>
            <a:fillRect/>
          </a:stretch>
        </p:blipFill>
        <p:spPr>
          <a:xfrm>
            <a:off x="-165541" y="938106"/>
            <a:ext cx="6552277" cy="5734554"/>
          </a:xfrm>
          <a:prstGeom prst="rect">
            <a:avLst/>
          </a:prstGeom>
          <a:ln w="12700">
            <a:miter lim="400000"/>
          </a:ln>
        </p:spPr>
      </p:pic>
      <p:sp>
        <p:nvSpPr>
          <p:cNvPr id="135" name="Text Placeholder 2"/>
          <p:cNvSpPr txBox="1"/>
          <p:nvPr>
            <p:ph type="body" sz="half" idx="1"/>
          </p:nvPr>
        </p:nvSpPr>
        <p:spPr>
          <a:xfrm>
            <a:off x="5541940" y="1455625"/>
            <a:ext cx="6340433" cy="4504619"/>
          </a:xfrm>
          <a:prstGeom prst="rect">
            <a:avLst/>
          </a:prstGeom>
        </p:spPr>
        <p:txBody>
          <a:bodyPr/>
          <a:lstStyle/>
          <a:p>
            <a:pPr marL="0" indent="0">
              <a:lnSpc>
                <a:spcPct val="72000"/>
              </a:lnSpc>
              <a:buSzTx/>
              <a:buNone/>
              <a:defRPr sz="2000"/>
            </a:pPr>
            <a:r>
              <a:t>Delgado’s region (Region 1) is in partnership with </a:t>
            </a:r>
          </a:p>
          <a:p>
            <a:pPr>
              <a:lnSpc>
                <a:spcPct val="72000"/>
              </a:lnSpc>
              <a:defRPr sz="2000"/>
            </a:pPr>
            <a:r>
              <a:t>Post-secondary</a:t>
            </a:r>
          </a:p>
          <a:p>
            <a:pPr marL="0" indent="0">
              <a:lnSpc>
                <a:spcPct val="72000"/>
              </a:lnSpc>
              <a:buSzTx/>
              <a:buNone/>
              <a:defRPr sz="2000"/>
            </a:pPr>
            <a:r>
              <a:t>	Nunez Community College, </a:t>
            </a:r>
          </a:p>
          <a:p>
            <a:pPr marL="0" indent="0">
              <a:lnSpc>
                <a:spcPct val="72000"/>
              </a:lnSpc>
              <a:buSzTx/>
              <a:buNone/>
              <a:defRPr sz="2000"/>
            </a:pPr>
            <a:r>
              <a:t>	Northshore Technical Community College</a:t>
            </a:r>
          </a:p>
          <a:p>
            <a:pPr>
              <a:lnSpc>
                <a:spcPct val="72000"/>
              </a:lnSpc>
              <a:defRPr sz="2000"/>
            </a:pPr>
            <a:r>
              <a:t>Charter and Secondary Schools</a:t>
            </a:r>
          </a:p>
          <a:p>
            <a:pPr marL="0" indent="0">
              <a:lnSpc>
                <a:spcPct val="72000"/>
              </a:lnSpc>
              <a:buSzTx/>
              <a:buNone/>
              <a:defRPr sz="2000"/>
            </a:pPr>
            <a:r>
              <a:t>	Orleans Parish</a:t>
            </a:r>
          </a:p>
          <a:p>
            <a:pPr marL="0" indent="0">
              <a:lnSpc>
                <a:spcPct val="72000"/>
              </a:lnSpc>
              <a:buSzTx/>
              <a:buNone/>
              <a:defRPr sz="2000"/>
            </a:pPr>
            <a:r>
              <a:t>	Jefferson Parish</a:t>
            </a:r>
          </a:p>
          <a:p>
            <a:pPr marL="0" indent="0">
              <a:lnSpc>
                <a:spcPct val="72000"/>
              </a:lnSpc>
              <a:buSzTx/>
              <a:buNone/>
              <a:defRPr sz="2000"/>
            </a:pPr>
            <a:r>
              <a:t>	St. Bernard Parish</a:t>
            </a:r>
          </a:p>
          <a:p>
            <a:pPr marL="0" indent="0">
              <a:lnSpc>
                <a:spcPct val="72000"/>
              </a:lnSpc>
              <a:buSzTx/>
              <a:buNone/>
              <a:defRPr sz="2000"/>
            </a:pPr>
            <a:r>
              <a:t>	St. Charles Parish</a:t>
            </a:r>
          </a:p>
          <a:p>
            <a:pPr marL="0" indent="0">
              <a:lnSpc>
                <a:spcPct val="72000"/>
              </a:lnSpc>
              <a:buSzTx/>
              <a:buNone/>
              <a:defRPr sz="2000"/>
            </a:pPr>
            <a:r>
              <a:t>	St. James Parish</a:t>
            </a:r>
          </a:p>
          <a:p>
            <a:pPr marL="0" indent="0">
              <a:lnSpc>
                <a:spcPct val="72000"/>
              </a:lnSpc>
              <a:buSzTx/>
              <a:buNone/>
              <a:defRPr sz="2000"/>
            </a:pPr>
            <a:r>
              <a:t>	St. John Parish </a:t>
            </a:r>
          </a:p>
          <a:p>
            <a:pPr marL="0" indent="0">
              <a:lnSpc>
                <a:spcPct val="72000"/>
              </a:lnSpc>
              <a:buSzTx/>
              <a:buNone/>
              <a:defRPr sz="2000"/>
            </a:pPr>
            <a:r>
              <a:t>	St. Tammany Parish</a:t>
            </a:r>
          </a:p>
          <a:p>
            <a:pPr marL="0" indent="0">
              <a:lnSpc>
                <a:spcPct val="72000"/>
              </a:lnSpc>
              <a:buSzTx/>
              <a:buNone/>
              <a:defRPr sz="2000"/>
            </a:pPr>
            <a:r>
              <a:t>	Plaquemines Parish </a:t>
            </a:r>
          </a:p>
        </p:txBody>
      </p:sp>
      <p:sp>
        <p:nvSpPr>
          <p:cNvPr id="136"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37"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38" name="delgado logo-white.png" descr="delgado logo-white.png"/>
          <p:cNvPicPr>
            <a:picLocks noChangeAspect="1"/>
          </p:cNvPicPr>
          <p:nvPr/>
        </p:nvPicPr>
        <p:blipFill>
          <a:blip r:embed="rId3">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725391" y="217657"/>
            <a:ext cx="10515601" cy="1325564"/>
          </a:xfrm>
          <a:prstGeom prst="rect">
            <a:avLst/>
          </a:prstGeom>
        </p:spPr>
        <p:txBody>
          <a:bodyPr/>
          <a:lstStyle/>
          <a:p>
            <a:pPr algn="ctr">
              <a:defRPr sz="4000"/>
            </a:pPr>
            <a:r>
              <a:t>Perkins-Approved Programs of Study</a:t>
            </a:r>
            <a:br/>
            <a:r>
              <a:t>at Delgado Community College</a:t>
            </a:r>
          </a:p>
        </p:txBody>
      </p:sp>
      <p:sp>
        <p:nvSpPr>
          <p:cNvPr id="141" name="Text Placeholder 2"/>
          <p:cNvSpPr txBox="1"/>
          <p:nvPr>
            <p:ph type="body" idx="1"/>
          </p:nvPr>
        </p:nvSpPr>
        <p:spPr>
          <a:xfrm>
            <a:off x="501932" y="1591329"/>
            <a:ext cx="11390491" cy="4788242"/>
          </a:xfrm>
          <a:prstGeom prst="rect">
            <a:avLst/>
          </a:prstGeom>
        </p:spPr>
        <p:txBody>
          <a:bodyPr/>
          <a:lstStyle/>
          <a:p>
            <a:pPr marL="0" indent="0">
              <a:buSzTx/>
              <a:buNone/>
              <a:defRPr b="1" sz="2000" u="sng">
                <a:solidFill>
                  <a:schemeClr val="accent4">
                    <a:lumOff val="25000"/>
                  </a:schemeClr>
                </a:solidFill>
              </a:defRPr>
            </a:pPr>
            <a:r>
              <a:t>Health Sciences</a:t>
            </a:r>
            <a:r>
              <a:rPr u="none"/>
              <a:t>	</a:t>
            </a:r>
            <a:r>
              <a:rPr b="0" u="none">
                <a:solidFill>
                  <a:srgbClr val="FFFFFF"/>
                </a:solidFill>
              </a:rPr>
              <a:t>	</a:t>
            </a:r>
            <a:r>
              <a:t>Skilled Crafts</a:t>
            </a:r>
            <a:r>
              <a:rPr b="0" u="none">
                <a:solidFill>
                  <a:srgbClr val="FFFFFF"/>
                </a:solidFill>
              </a:rPr>
              <a:t>		</a:t>
            </a:r>
            <a:r>
              <a:t>Information Technology</a:t>
            </a:r>
          </a:p>
          <a:p>
            <a:pPr marL="0" indent="0">
              <a:buSzTx/>
              <a:buNone/>
              <a:defRPr sz="2000"/>
            </a:pPr>
            <a:r>
              <a:t>ASN Nursing			Electrical		Computer and Electronic Service Tech.</a:t>
            </a:r>
          </a:p>
          <a:p>
            <a:pPr marL="0" indent="0">
              <a:buSzTx/>
              <a:buNone/>
              <a:defRPr sz="2000"/>
            </a:pPr>
            <a:r>
              <a:t>Practical Nursing		HVAC			Computer Information Technology</a:t>
            </a:r>
          </a:p>
          <a:p>
            <a:pPr marL="0" indent="0">
              <a:buSzTx/>
              <a:buNone/>
              <a:defRPr sz="2000"/>
            </a:pPr>
            <a:r>
              <a:t>Physical Therapy Asst.		Residential Const.	Computer Network Technology</a:t>
            </a:r>
          </a:p>
          <a:p>
            <a:pPr marL="0" indent="0">
              <a:buSzTx/>
              <a:buNone/>
              <a:defRPr sz="2000"/>
            </a:pPr>
            <a:r>
              <a:t>Medical Coding			Welding		Computer Network Technician</a:t>
            </a:r>
          </a:p>
          <a:p>
            <a:pPr marL="0" indent="0">
              <a:buSzTx/>
              <a:buNone/>
              <a:defRPr sz="2000"/>
            </a:pPr>
            <a:r>
              <a:t>Occupational Therapy Asst.				Electronics Service Technology </a:t>
            </a:r>
          </a:p>
          <a:p>
            <a:pPr marL="0" indent="0">
              <a:buSzTx/>
              <a:buNone/>
              <a:defRPr sz="2000"/>
            </a:pPr>
            <a:r>
              <a:t>Medical Laboratory Tech.				Instrumentation and Control</a:t>
            </a:r>
          </a:p>
          <a:p>
            <a:pPr marL="0" indent="0">
              <a:buSzTx/>
              <a:buNone/>
              <a:defRPr sz="2000"/>
            </a:pPr>
            <a:r>
              <a:t>Respiratory Care Tech.					Web Site Design </a:t>
            </a:r>
          </a:p>
          <a:p>
            <a:pPr marL="0" indent="0">
              <a:buSzTx/>
              <a:buNone/>
              <a:defRPr sz="2000"/>
            </a:pPr>
            <a:r>
              <a:t>E R Medical Tech./Paramedic								</a:t>
            </a:r>
          </a:p>
          <a:p>
            <a:pPr marL="0" indent="0">
              <a:buSzTx/>
              <a:buNone/>
              <a:defRPr sz="2000"/>
            </a:pPr>
            <a:r>
              <a:t>Radiologic Tech.								</a:t>
            </a:r>
          </a:p>
          <a:p>
            <a:pPr marL="0" indent="0">
              <a:buSzTx/>
              <a:buNone/>
              <a:defRPr sz="2000"/>
            </a:pPr>
            <a:r>
              <a:t>Massage Therapy							</a:t>
            </a:r>
          </a:p>
          <a:p>
            <a:pPr marL="0" indent="0">
              <a:buSzTx/>
              <a:buNone/>
              <a:defRPr sz="2000"/>
            </a:pPr>
            <a:r>
              <a:t>Surgical Tech.</a:t>
            </a:r>
          </a:p>
        </p:txBody>
      </p:sp>
      <p:sp>
        <p:nvSpPr>
          <p:cNvPr id="142"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43"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44" name="delgado logo-white.png" descr="delgado logo-white.png"/>
          <p:cNvPicPr>
            <a:picLocks noChangeAspect="1"/>
          </p:cNvPicPr>
          <p:nvPr/>
        </p:nvPicPr>
        <p:blipFill>
          <a:blip r:embed="rId2">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56850" y="365125"/>
            <a:ext cx="11678299" cy="1325563"/>
          </a:xfrm>
          <a:prstGeom prst="rect">
            <a:avLst/>
          </a:prstGeom>
        </p:spPr>
        <p:txBody>
          <a:bodyPr/>
          <a:lstStyle>
            <a:lvl1pPr algn="ctr"/>
          </a:lstStyle>
          <a:p>
            <a:pPr/>
            <a:r>
              <a:t>How current equipment helps student success  </a:t>
            </a:r>
          </a:p>
        </p:txBody>
      </p:sp>
      <p:sp>
        <p:nvSpPr>
          <p:cNvPr id="147" name="Text Placeholder 2"/>
          <p:cNvSpPr txBox="1"/>
          <p:nvPr>
            <p:ph type="body" idx="1"/>
          </p:nvPr>
        </p:nvSpPr>
        <p:spPr>
          <a:xfrm>
            <a:off x="838200" y="1742581"/>
            <a:ext cx="10515600" cy="4351340"/>
          </a:xfrm>
          <a:prstGeom prst="rect">
            <a:avLst/>
          </a:prstGeom>
        </p:spPr>
        <p:txBody>
          <a:bodyPr/>
          <a:lstStyle/>
          <a:p>
            <a:pPr marL="0" indent="0" algn="ctr">
              <a:lnSpc>
                <a:spcPct val="100000"/>
              </a:lnSpc>
              <a:buSzTx/>
              <a:buNone/>
              <a:defRPr sz="2400"/>
            </a:pPr>
            <a:r>
              <a:t>Perkins V funding seeks to give students the best opportunity for workplace success in high-skill, high-wage, in-demand, or emerging occupations. </a:t>
            </a:r>
          </a:p>
          <a:p>
            <a:pPr marL="0" indent="0">
              <a:lnSpc>
                <a:spcPct val="100000"/>
              </a:lnSpc>
              <a:buSzTx/>
              <a:buNone/>
              <a:defRPr sz="2400"/>
            </a:pPr>
          </a:p>
          <a:p>
            <a:pPr marL="0" indent="0">
              <a:lnSpc>
                <a:spcPct val="120000"/>
              </a:lnSpc>
              <a:buSzTx/>
              <a:buNone/>
              <a:defRPr sz="2200"/>
            </a:pPr>
            <a:r>
              <a:t>The purpose of equipment in a classroom settings is to: </a:t>
            </a:r>
          </a:p>
          <a:p>
            <a:pPr>
              <a:lnSpc>
                <a:spcPct val="120000"/>
              </a:lnSpc>
              <a:defRPr sz="2200"/>
            </a:pPr>
            <a:r>
              <a:t>familiarize students with state of the art equipment currently used in industry</a:t>
            </a:r>
          </a:p>
          <a:p>
            <a:pPr>
              <a:lnSpc>
                <a:spcPct val="120000"/>
              </a:lnSpc>
              <a:defRPr sz="2200"/>
            </a:pPr>
            <a:r>
              <a:t>teach students to demonstrate a positive attitude</a:t>
            </a:r>
          </a:p>
          <a:p>
            <a:pPr>
              <a:lnSpc>
                <a:spcPct val="120000"/>
              </a:lnSpc>
              <a:defRPr sz="2200"/>
            </a:pPr>
            <a:r>
              <a:t>work in a team environment </a:t>
            </a:r>
          </a:p>
          <a:p>
            <a:pPr>
              <a:lnSpc>
                <a:spcPct val="120000"/>
              </a:lnSpc>
              <a:defRPr sz="2200"/>
            </a:pPr>
            <a:r>
              <a:t>assume personal responsibility in order for students to utilize essential employability skills in the workplace</a:t>
            </a:r>
          </a:p>
        </p:txBody>
      </p:sp>
      <p:sp>
        <p:nvSpPr>
          <p:cNvPr id="148" name="Rectangle"/>
          <p:cNvSpPr/>
          <p:nvPr/>
        </p:nvSpPr>
        <p:spPr>
          <a:xfrm>
            <a:off x="-8953" y="6434027"/>
            <a:ext cx="5099164"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sp>
        <p:nvSpPr>
          <p:cNvPr id="149" name="Rectangle"/>
          <p:cNvSpPr/>
          <p:nvPr/>
        </p:nvSpPr>
        <p:spPr>
          <a:xfrm>
            <a:off x="7101788" y="6434027"/>
            <a:ext cx="5373675" cy="23975"/>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p>
        </p:txBody>
      </p:sp>
      <p:pic>
        <p:nvPicPr>
          <p:cNvPr id="150" name="delgado logo-white.png" descr="delgado logo-white.png"/>
          <p:cNvPicPr>
            <a:picLocks noChangeAspect="1"/>
          </p:cNvPicPr>
          <p:nvPr/>
        </p:nvPicPr>
        <p:blipFill>
          <a:blip r:embed="rId2">
            <a:extLst/>
          </a:blip>
          <a:stretch>
            <a:fillRect/>
          </a:stretch>
        </p:blipFill>
        <p:spPr>
          <a:xfrm>
            <a:off x="5326796" y="6145812"/>
            <a:ext cx="1538409" cy="45391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